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9" r:id="rId2"/>
    <p:sldId id="261" r:id="rId3"/>
    <p:sldId id="263" r:id="rId4"/>
    <p:sldId id="265" r:id="rId5"/>
    <p:sldId id="267" r:id="rId6"/>
    <p:sldId id="269" r:id="rId7"/>
    <p:sldId id="271" r:id="rId8"/>
    <p:sldId id="272"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FF"/>
    <a:srgbClr val="CC66FF"/>
    <a:srgbClr val="6666FF"/>
    <a:srgbClr val="FF0066"/>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1A6969FE-F9D0-4750-B2D8-9A04ABD53DF2}" type="datetimeFigureOut">
              <a:rPr lang="en-ZA" smtClean="0"/>
              <a:t>2015-05-17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2237271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6969FE-F9D0-4750-B2D8-9A04ABD53DF2}" type="datetimeFigureOut">
              <a:rPr lang="en-ZA" smtClean="0"/>
              <a:t>2015-05-17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2116965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6969FE-F9D0-4750-B2D8-9A04ABD53DF2}" type="datetimeFigureOut">
              <a:rPr lang="en-ZA" smtClean="0"/>
              <a:t>2015-05-17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2104539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A6969FE-F9D0-4750-B2D8-9A04ABD53DF2}" type="datetimeFigureOut">
              <a:rPr lang="en-ZA" smtClean="0"/>
              <a:t>2015-05-17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688575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6969FE-F9D0-4750-B2D8-9A04ABD53DF2}" type="datetimeFigureOut">
              <a:rPr lang="en-ZA" smtClean="0"/>
              <a:t>2015-05-17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397477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A6969FE-F9D0-4750-B2D8-9A04ABD53DF2}" type="datetimeFigureOut">
              <a:rPr lang="en-ZA" smtClean="0"/>
              <a:t>2015-05-17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3796820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A6969FE-F9D0-4750-B2D8-9A04ABD53DF2}" type="datetimeFigureOut">
              <a:rPr lang="en-ZA" smtClean="0"/>
              <a:t>2015-05-17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616023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A6969FE-F9D0-4750-B2D8-9A04ABD53DF2}" type="datetimeFigureOut">
              <a:rPr lang="en-ZA" smtClean="0"/>
              <a:t>2015-05-17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32897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969FE-F9D0-4750-B2D8-9A04ABD53DF2}" type="datetimeFigureOut">
              <a:rPr lang="en-ZA" smtClean="0"/>
              <a:t>2015-05-17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197481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969FE-F9D0-4750-B2D8-9A04ABD53DF2}" type="datetimeFigureOut">
              <a:rPr lang="en-ZA" smtClean="0"/>
              <a:t>2015-05-17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3762884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6969FE-F9D0-4750-B2D8-9A04ABD53DF2}" type="datetimeFigureOut">
              <a:rPr lang="en-ZA" smtClean="0"/>
              <a:t>2015-05-17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D7353020-D30F-4C18-8606-1F2812B7F43D}" type="slidenum">
              <a:rPr lang="en-ZA" smtClean="0"/>
              <a:t>‹#›</a:t>
            </a:fld>
            <a:endParaRPr lang="en-ZA"/>
          </a:p>
        </p:txBody>
      </p:sp>
    </p:spTree>
    <p:extLst>
      <p:ext uri="{BB962C8B-B14F-4D97-AF65-F5344CB8AC3E}">
        <p14:creationId xmlns:p14="http://schemas.microsoft.com/office/powerpoint/2010/main" val="9190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969FE-F9D0-4750-B2D8-9A04ABD53DF2}" type="datetimeFigureOut">
              <a:rPr lang="en-ZA" smtClean="0"/>
              <a:t>2015-05-17</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353020-D30F-4C18-8606-1F2812B7F43D}" type="slidenum">
              <a:rPr lang="en-ZA" smtClean="0"/>
              <a:t>‹#›</a:t>
            </a:fld>
            <a:endParaRPr lang="en-ZA"/>
          </a:p>
        </p:txBody>
      </p:sp>
    </p:spTree>
    <p:extLst>
      <p:ext uri="{BB962C8B-B14F-4D97-AF65-F5344CB8AC3E}">
        <p14:creationId xmlns:p14="http://schemas.microsoft.com/office/powerpoint/2010/main" val="31464589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6431" y="556404"/>
            <a:ext cx="5460520" cy="4886864"/>
          </a:xfrm>
          <a:solidFill>
            <a:srgbClr val="CC66FF">
              <a:alpha val="62000"/>
            </a:srgbClr>
          </a:solidFill>
        </p:spPr>
        <p:txBody>
          <a:bodyPr>
            <a:normAutofit fontScale="40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8600" b="1" dirty="0" smtClean="0">
                <a:solidFill>
                  <a:srgbClr val="002060"/>
                </a:solidFill>
                <a:effectLst>
                  <a:outerShdw blurRad="38100" dist="38100" dir="2700000" algn="tl">
                    <a:srgbClr val="000000">
                      <a:alpha val="43137"/>
                    </a:srgbClr>
                  </a:outerShdw>
                </a:effectLst>
              </a:rPr>
              <a:t>Emotional </a:t>
            </a:r>
            <a:r>
              <a:rPr lang="en-ZA" sz="8600" b="1" dirty="0">
                <a:solidFill>
                  <a:srgbClr val="002060"/>
                </a:solidFill>
                <a:effectLst>
                  <a:outerShdw blurRad="38100" dist="38100" dir="2700000" algn="tl">
                    <a:srgbClr val="000000">
                      <a:alpha val="43137"/>
                    </a:srgbClr>
                  </a:outerShdw>
                </a:effectLst>
              </a:rPr>
              <a:t>deprivation</a:t>
            </a:r>
          </a:p>
          <a:p>
            <a:pPr marL="0" indent="0" algn="just">
              <a:buNone/>
            </a:pPr>
            <a:r>
              <a:rPr lang="en-ZA" sz="6000" dirty="0" smtClean="0">
                <a:solidFill>
                  <a:srgbClr val="002060"/>
                </a:solidFill>
              </a:rPr>
              <a:t>The </a:t>
            </a:r>
            <a:r>
              <a:rPr lang="en-ZA" sz="6000" dirty="0">
                <a:solidFill>
                  <a:srgbClr val="002060"/>
                </a:solidFill>
              </a:rPr>
              <a:t>expectation that one's desire for a normal degree of emotional support will not be adequately met by others.  May include any of:</a:t>
            </a:r>
          </a:p>
          <a:p>
            <a:pPr marL="0" indent="0" algn="just">
              <a:buNone/>
            </a:pPr>
            <a:r>
              <a:rPr lang="en-ZA" sz="6000" b="1" i="1" dirty="0" smtClean="0">
                <a:solidFill>
                  <a:srgbClr val="002060"/>
                </a:solidFill>
              </a:rPr>
              <a:t>Deprivation </a:t>
            </a:r>
            <a:r>
              <a:rPr lang="en-ZA" sz="6000" b="1" i="1" dirty="0">
                <a:solidFill>
                  <a:srgbClr val="002060"/>
                </a:solidFill>
              </a:rPr>
              <a:t>of Nurturance:  </a:t>
            </a:r>
            <a:r>
              <a:rPr lang="en-ZA" sz="6000" dirty="0">
                <a:solidFill>
                  <a:srgbClr val="002060"/>
                </a:solidFill>
              </a:rPr>
              <a:t>Absence of attention, affection, warmth, or companionship.</a:t>
            </a:r>
          </a:p>
          <a:p>
            <a:pPr marL="0" indent="0" algn="just">
              <a:buNone/>
            </a:pPr>
            <a:r>
              <a:rPr lang="en-ZA" sz="6000" b="1" i="1" dirty="0" smtClean="0">
                <a:solidFill>
                  <a:srgbClr val="002060"/>
                </a:solidFill>
              </a:rPr>
              <a:t>Deprivation </a:t>
            </a:r>
            <a:r>
              <a:rPr lang="en-ZA" sz="6000" b="1" i="1" dirty="0">
                <a:solidFill>
                  <a:srgbClr val="002060"/>
                </a:solidFill>
              </a:rPr>
              <a:t>of Empathy:  </a:t>
            </a:r>
            <a:r>
              <a:rPr lang="en-ZA" sz="6000" dirty="0">
                <a:solidFill>
                  <a:srgbClr val="002060"/>
                </a:solidFill>
              </a:rPr>
              <a:t>Absence of understanding, listening, self-disclosure, or mutual sharing of feelings from others.</a:t>
            </a:r>
          </a:p>
          <a:p>
            <a:pPr marL="0" indent="0" algn="just">
              <a:buNone/>
            </a:pPr>
            <a:r>
              <a:rPr lang="en-ZA" sz="6000" b="1" i="1" dirty="0" smtClean="0">
                <a:solidFill>
                  <a:srgbClr val="002060"/>
                </a:solidFill>
              </a:rPr>
              <a:t>Deprivation </a:t>
            </a:r>
            <a:r>
              <a:rPr lang="en-ZA" sz="6000" b="1" i="1" dirty="0">
                <a:solidFill>
                  <a:srgbClr val="002060"/>
                </a:solidFill>
              </a:rPr>
              <a:t>of Protection:  </a:t>
            </a:r>
            <a:r>
              <a:rPr lang="en-ZA" sz="6000" dirty="0">
                <a:solidFill>
                  <a:srgbClr val="002060"/>
                </a:solidFill>
              </a:rPr>
              <a:t>Absence of strength, direction, or guidance from others</a:t>
            </a:r>
            <a:r>
              <a:rPr lang="en-ZA" sz="6000" dirty="0" smtClean="0">
                <a:solidFill>
                  <a:srgbClr val="002060"/>
                </a:solidFill>
              </a:rPr>
              <a:t>.</a:t>
            </a:r>
            <a:endParaRPr lang="en-ZA" sz="6000" dirty="0">
              <a:solidFill>
                <a:srgbClr val="002060"/>
              </a:solidFill>
            </a:endParaRPr>
          </a:p>
        </p:txBody>
      </p:sp>
      <p:sp>
        <p:nvSpPr>
          <p:cNvPr id="4" name="Content Placeholder 2"/>
          <p:cNvSpPr txBox="1">
            <a:spLocks/>
          </p:cNvSpPr>
          <p:nvPr/>
        </p:nvSpPr>
        <p:spPr>
          <a:xfrm>
            <a:off x="6064369" y="556404"/>
            <a:ext cx="5235155" cy="4886864"/>
          </a:xfrm>
          <a:prstGeom prst="rect">
            <a:avLst/>
          </a:prstGeom>
          <a:solidFill>
            <a:srgbClr val="CC66FF">
              <a:alpha val="62000"/>
            </a:srgbClr>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3600" b="1" dirty="0" smtClean="0">
                <a:solidFill>
                  <a:srgbClr val="002060"/>
                </a:solidFill>
                <a:effectLst>
                  <a:outerShdw blurRad="38100" dist="38100" dir="2700000" algn="tl">
                    <a:srgbClr val="000000">
                      <a:alpha val="43137"/>
                    </a:srgbClr>
                  </a:outerShdw>
                </a:effectLst>
              </a:rPr>
              <a:t>Abandonment</a:t>
            </a:r>
          </a:p>
          <a:p>
            <a:pPr marL="0" indent="0" algn="just">
              <a:buFont typeface="Arial" panose="020B0604020202020204" pitchFamily="34" charset="0"/>
              <a:buNone/>
            </a:pPr>
            <a:r>
              <a:rPr lang="en-ZA" sz="2600" dirty="0" smtClean="0">
                <a:solidFill>
                  <a:srgbClr val="002060"/>
                </a:solidFill>
              </a:rPr>
              <a:t>The perceived instability or unreliability of those available for support and connection.  Involves the sense that significant others will not be able to continue providing emotional support, connection, strength, or practical protection because they are emotionally unstable and unpredictable (e.g., angry outbursts), unreliable, or erratically present; because they will die imminently; or because they will abandon the patient in favour of someone better.</a:t>
            </a:r>
          </a:p>
          <a:p>
            <a:pPr marL="0" indent="0" algn="just">
              <a:buFont typeface="Arial" panose="020B0604020202020204" pitchFamily="34" charset="0"/>
              <a:buNone/>
            </a:pPr>
            <a:endParaRPr lang="en-ZA" sz="2600" dirty="0">
              <a:solidFill>
                <a:srgbClr val="002060"/>
              </a:solidFill>
            </a:endParaRPr>
          </a:p>
        </p:txBody>
      </p:sp>
    </p:spTree>
    <p:extLst>
      <p:ext uri="{BB962C8B-B14F-4D97-AF65-F5344CB8AC3E}">
        <p14:creationId xmlns:p14="http://schemas.microsoft.com/office/powerpoint/2010/main" val="1882829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9947" y="271732"/>
            <a:ext cx="5227607" cy="4597880"/>
          </a:xfrm>
          <a:solidFill>
            <a:srgbClr val="CC66FF">
              <a:alpha val="62000"/>
            </a:srgbClr>
          </a:solidFill>
        </p:spPr>
        <p:txBody>
          <a:bodyPr>
            <a:normAutofit fontScale="8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3300" b="1" dirty="0" smtClean="0">
                <a:solidFill>
                  <a:srgbClr val="002060"/>
                </a:solidFill>
                <a:effectLst>
                  <a:outerShdw blurRad="38100" dist="38100" dir="2700000" algn="tl">
                    <a:srgbClr val="000000">
                      <a:alpha val="43137"/>
                    </a:srgbClr>
                  </a:outerShdw>
                </a:effectLst>
              </a:rPr>
              <a:t>Mistrust/Abuse</a:t>
            </a:r>
          </a:p>
          <a:p>
            <a:pPr marL="0" indent="0" algn="ctr">
              <a:buNone/>
            </a:pPr>
            <a:endParaRPr lang="en-ZA" sz="1400" dirty="0">
              <a:solidFill>
                <a:srgbClr val="002060"/>
              </a:solidFill>
            </a:endParaRPr>
          </a:p>
          <a:p>
            <a:pPr marL="0" indent="0" algn="just">
              <a:buNone/>
            </a:pPr>
            <a:r>
              <a:rPr lang="en-ZA" sz="3200" dirty="0" smtClean="0">
                <a:solidFill>
                  <a:srgbClr val="002060"/>
                </a:solidFill>
              </a:rPr>
              <a:t>The </a:t>
            </a:r>
            <a:r>
              <a:rPr lang="en-ZA" sz="3200" dirty="0">
                <a:solidFill>
                  <a:srgbClr val="002060"/>
                </a:solidFill>
              </a:rPr>
              <a:t>expectation that others will hurt, abuse, humiliate, cheat, lie, manipulate, or take advantage.  Usually involves the perception that the harm is intentional or the result of unjustified and extreme negligence. May include the sense that one always ends up being cheated relative to others or "getting the short end of the stick."</a:t>
            </a:r>
          </a:p>
          <a:p>
            <a:pPr marL="0" indent="0">
              <a:buNone/>
            </a:pPr>
            <a:endParaRPr lang="en-ZA" sz="3000" dirty="0">
              <a:solidFill>
                <a:srgbClr val="002060"/>
              </a:solidFill>
            </a:endParaRPr>
          </a:p>
        </p:txBody>
      </p:sp>
      <p:sp>
        <p:nvSpPr>
          <p:cNvPr id="4" name="Content Placeholder 2"/>
          <p:cNvSpPr txBox="1">
            <a:spLocks/>
          </p:cNvSpPr>
          <p:nvPr/>
        </p:nvSpPr>
        <p:spPr>
          <a:xfrm>
            <a:off x="6288657" y="271732"/>
            <a:ext cx="4924603" cy="4826480"/>
          </a:xfrm>
          <a:prstGeom prst="rect">
            <a:avLst/>
          </a:prstGeom>
          <a:solidFill>
            <a:srgbClr val="CC66FF">
              <a:alpha val="62000"/>
            </a:srgb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b="1" dirty="0" smtClean="0">
                <a:solidFill>
                  <a:srgbClr val="002060"/>
                </a:solidFill>
                <a:effectLst>
                  <a:outerShdw blurRad="38100" dist="38100" dir="2700000" algn="tl">
                    <a:srgbClr val="000000">
                      <a:alpha val="43137"/>
                    </a:srgbClr>
                  </a:outerShdw>
                </a:effectLst>
              </a:rPr>
              <a:t>Social isolation / alienation</a:t>
            </a:r>
          </a:p>
          <a:p>
            <a:pPr marL="0" indent="0">
              <a:buFont typeface="Arial" panose="020B0604020202020204" pitchFamily="34" charset="0"/>
              <a:buNone/>
            </a:pPr>
            <a:endParaRPr lang="en-ZA" sz="3000" dirty="0" smtClean="0">
              <a:solidFill>
                <a:srgbClr val="002060"/>
              </a:solidFill>
            </a:endParaRPr>
          </a:p>
          <a:p>
            <a:pPr marL="0" indent="0" algn="just">
              <a:buFont typeface="Arial" panose="020B0604020202020204" pitchFamily="34" charset="0"/>
              <a:buNone/>
            </a:pPr>
            <a:r>
              <a:rPr lang="en-ZA" dirty="0" smtClean="0">
                <a:solidFill>
                  <a:srgbClr val="002060"/>
                </a:solidFill>
              </a:rPr>
              <a:t>The feeling that one is isolated from the rest of the world, different from other people, and/or not part of any group or community. </a:t>
            </a:r>
            <a:endParaRPr lang="en-ZA" dirty="0">
              <a:solidFill>
                <a:srgbClr val="002060"/>
              </a:solidFill>
            </a:endParaRPr>
          </a:p>
        </p:txBody>
      </p:sp>
    </p:spTree>
    <p:extLst>
      <p:ext uri="{BB962C8B-B14F-4D97-AF65-F5344CB8AC3E}">
        <p14:creationId xmlns:p14="http://schemas.microsoft.com/office/powerpoint/2010/main" val="226302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650" y="345777"/>
            <a:ext cx="5676182" cy="5140623"/>
          </a:xfrm>
          <a:solidFill>
            <a:srgbClr val="CC66FF">
              <a:alpha val="62000"/>
            </a:srgbClr>
          </a:solidFill>
        </p:spPr>
        <p:txBody>
          <a:bodyPr>
            <a:normAutofit fontScale="62500" lnSpcReduction="20000"/>
          </a:bodyPr>
          <a:lstStyle/>
          <a:p>
            <a:pPr marL="0" indent="0" algn="ctr">
              <a:buNone/>
            </a:pPr>
            <a:endParaRPr lang="en-ZA" sz="4500" b="1" dirty="0" smtClean="0">
              <a:solidFill>
                <a:srgbClr val="002060"/>
              </a:solidFill>
              <a:effectLst>
                <a:outerShdw blurRad="38100" dist="38100" dir="2700000" algn="tl">
                  <a:srgbClr val="000000">
                    <a:alpha val="43137"/>
                  </a:srgbClr>
                </a:outerShdw>
              </a:effectLst>
            </a:endParaRPr>
          </a:p>
          <a:p>
            <a:pPr marL="0" indent="0" algn="ctr">
              <a:buNone/>
            </a:pPr>
            <a:r>
              <a:rPr lang="en-ZA" sz="4500" b="1" dirty="0">
                <a:solidFill>
                  <a:srgbClr val="002060"/>
                </a:solidFill>
                <a:effectLst>
                  <a:outerShdw blurRad="38100" dist="38100" dir="2700000" algn="tl">
                    <a:srgbClr val="000000">
                      <a:alpha val="43137"/>
                    </a:srgbClr>
                  </a:outerShdw>
                </a:effectLst>
              </a:rPr>
              <a:t>Defectiveness / shame</a:t>
            </a:r>
          </a:p>
          <a:p>
            <a:pPr marL="0" indent="0" algn="ctr">
              <a:buNone/>
            </a:pPr>
            <a:endParaRPr lang="en-ZA" sz="3900" b="1" dirty="0">
              <a:solidFill>
                <a:srgbClr val="002060"/>
              </a:solidFill>
              <a:effectLst>
                <a:outerShdw blurRad="38100" dist="38100" dir="2700000" algn="tl">
                  <a:srgbClr val="000000">
                    <a:alpha val="43137"/>
                  </a:srgbClr>
                </a:outerShdw>
              </a:effectLst>
            </a:endParaRPr>
          </a:p>
          <a:p>
            <a:pPr marL="0" indent="0" algn="just">
              <a:buNone/>
            </a:pPr>
            <a:r>
              <a:rPr lang="en-ZA" sz="3900" dirty="0">
                <a:solidFill>
                  <a:srgbClr val="002060"/>
                </a:solidFill>
              </a:rPr>
              <a:t>The feeling that one is defective, bad, unwanted, inferior, or invalid in important respects; or that one would be unlovable to significant others if exposed. May involve hypersensitivity to criticism, rejection, and blame; self-consciousness, comparisons, and insecurity around others; or a sense of shame regarding one's perceived flaws. These flaws may be private (e.g., selfishness, angry impulses, unacceptable sexual desires) or public (e.g., undesirable physical appearance, social awkwardness).</a:t>
            </a:r>
          </a:p>
        </p:txBody>
      </p:sp>
      <p:sp>
        <p:nvSpPr>
          <p:cNvPr id="4" name="Content Placeholder 2"/>
          <p:cNvSpPr txBox="1">
            <a:spLocks/>
          </p:cNvSpPr>
          <p:nvPr/>
        </p:nvSpPr>
        <p:spPr>
          <a:xfrm>
            <a:off x="6021238" y="345778"/>
            <a:ext cx="5848708" cy="5114492"/>
          </a:xfrm>
          <a:prstGeom prst="rect">
            <a:avLst/>
          </a:prstGeom>
          <a:solidFill>
            <a:srgbClr val="CC66FF">
              <a:alpha val="62000"/>
            </a:srgb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b="1" dirty="0" smtClean="0">
                <a:solidFill>
                  <a:srgbClr val="002060"/>
                </a:solidFill>
                <a:effectLst>
                  <a:outerShdw blurRad="38100" dist="38100" dir="2700000" algn="tl">
                    <a:srgbClr val="000000">
                      <a:alpha val="43137"/>
                    </a:srgbClr>
                  </a:outerShdw>
                </a:effectLst>
              </a:rPr>
              <a:t>Failure</a:t>
            </a:r>
          </a:p>
          <a:p>
            <a:pPr marL="0" indent="0" algn="ctr">
              <a:buFont typeface="Arial" panose="020B0604020202020204" pitchFamily="34" charset="0"/>
              <a:buNone/>
            </a:pPr>
            <a:endParaRPr lang="en-ZA" sz="2400" b="1" dirty="0" smtClean="0">
              <a:solidFill>
                <a:srgbClr val="002060"/>
              </a:solidFill>
              <a:effectLst>
                <a:outerShdw blurRad="38100" dist="38100" dir="2700000" algn="tl">
                  <a:srgbClr val="000000">
                    <a:alpha val="43137"/>
                  </a:srgbClr>
                </a:outerShdw>
              </a:effectLst>
            </a:endParaRPr>
          </a:p>
          <a:p>
            <a:pPr marL="0" indent="0" algn="just">
              <a:buFont typeface="Arial" panose="020B0604020202020204" pitchFamily="34" charset="0"/>
              <a:buNone/>
            </a:pPr>
            <a:r>
              <a:rPr lang="en-ZA" dirty="0" smtClean="0">
                <a:solidFill>
                  <a:srgbClr val="002060"/>
                </a:solidFill>
              </a:rPr>
              <a:t>The belief that one has failed,  will inevitably fail, or is fundamentally inadequate relative to one's peers, in areas of achievement (school, career, sports, etc.). Often involves beliefs that one is stupid, inept, untalented, ignorant, lower in status, less successful than others, etc.</a:t>
            </a:r>
            <a:endParaRPr lang="en-ZA" dirty="0">
              <a:solidFill>
                <a:srgbClr val="002060"/>
              </a:solidFill>
            </a:endParaRPr>
          </a:p>
        </p:txBody>
      </p:sp>
    </p:spTree>
    <p:extLst>
      <p:ext uri="{BB962C8B-B14F-4D97-AF65-F5344CB8AC3E}">
        <p14:creationId xmlns:p14="http://schemas.microsoft.com/office/powerpoint/2010/main" val="369396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528" y="449294"/>
            <a:ext cx="5417389" cy="5589197"/>
          </a:xfrm>
          <a:solidFill>
            <a:srgbClr val="CC66FF">
              <a:alpha val="62000"/>
            </a:srgbClr>
          </a:solidFill>
        </p:spPr>
        <p:txBody>
          <a:bodyPr>
            <a:normAutofit fontScale="92500" lnSpcReduction="1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3000" b="1" dirty="0">
                <a:solidFill>
                  <a:srgbClr val="002060"/>
                </a:solidFill>
                <a:effectLst>
                  <a:outerShdw blurRad="38100" dist="38100" dir="2700000" algn="tl">
                    <a:srgbClr val="000000">
                      <a:alpha val="43137"/>
                    </a:srgbClr>
                  </a:outerShdw>
                </a:effectLst>
              </a:rPr>
              <a:t>Incompetence / dependence</a:t>
            </a:r>
          </a:p>
          <a:p>
            <a:pPr marL="0" indent="0" algn="ctr">
              <a:buNone/>
            </a:pPr>
            <a:endParaRPr lang="en-ZA" sz="3600" b="1" dirty="0">
              <a:solidFill>
                <a:srgbClr val="002060"/>
              </a:solidFill>
              <a:effectLst>
                <a:outerShdw blurRad="38100" dist="38100" dir="2700000" algn="tl">
                  <a:srgbClr val="000000">
                    <a:alpha val="43137"/>
                  </a:srgbClr>
                </a:outerShdw>
              </a:effectLst>
            </a:endParaRPr>
          </a:p>
          <a:p>
            <a:pPr marL="0" indent="0" algn="just">
              <a:buNone/>
            </a:pPr>
            <a:r>
              <a:rPr lang="en-ZA" sz="3200" dirty="0">
                <a:solidFill>
                  <a:srgbClr val="002060"/>
                </a:solidFill>
              </a:rPr>
              <a:t>The belief that one is unable to handle one's everyday responsibilities in a competent manner, without considerable help from others (e.g., take care of oneself, solve daily problems, exercise good judgment, tackle new tasks, make good decisions). Often presents as helplessness.</a:t>
            </a:r>
          </a:p>
          <a:p>
            <a:pPr marL="0" indent="0" algn="just">
              <a:buNone/>
            </a:pPr>
            <a:r>
              <a:rPr lang="en-ZA" sz="3200" dirty="0">
                <a:solidFill>
                  <a:srgbClr val="002060"/>
                </a:solidFill>
              </a:rPr>
              <a:t> </a:t>
            </a:r>
          </a:p>
        </p:txBody>
      </p:sp>
      <p:sp>
        <p:nvSpPr>
          <p:cNvPr id="4" name="Content Placeholder 2"/>
          <p:cNvSpPr txBox="1">
            <a:spLocks/>
          </p:cNvSpPr>
          <p:nvPr/>
        </p:nvSpPr>
        <p:spPr>
          <a:xfrm>
            <a:off x="5995358" y="517585"/>
            <a:ext cx="6123676" cy="5451894"/>
          </a:xfrm>
          <a:prstGeom prst="rect">
            <a:avLst/>
          </a:prstGeom>
          <a:solidFill>
            <a:srgbClr val="CC66FF">
              <a:alpha val="62000"/>
            </a:srgbClr>
          </a:solidFill>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4500" b="1" dirty="0" smtClean="0">
                <a:solidFill>
                  <a:srgbClr val="002060"/>
                </a:solidFill>
                <a:effectLst>
                  <a:outerShdw blurRad="38100" dist="38100" dir="2700000" algn="tl">
                    <a:srgbClr val="000000">
                      <a:alpha val="43137"/>
                    </a:srgbClr>
                  </a:outerShdw>
                </a:effectLst>
              </a:rPr>
              <a:t>Vulnerability to harm / illness</a:t>
            </a:r>
          </a:p>
          <a:p>
            <a:pPr marL="0" indent="0" algn="ctr">
              <a:buFont typeface="Arial" panose="020B0604020202020204" pitchFamily="34" charset="0"/>
              <a:buNone/>
            </a:pPr>
            <a:endParaRPr lang="en-ZA" sz="1300" b="1" dirty="0" smtClean="0">
              <a:solidFill>
                <a:srgbClr val="002060"/>
              </a:solidFill>
              <a:effectLst>
                <a:outerShdw blurRad="38100" dist="38100" dir="2700000" algn="tl">
                  <a:srgbClr val="000000">
                    <a:alpha val="43137"/>
                  </a:srgbClr>
                </a:outerShdw>
              </a:effectLst>
            </a:endParaRPr>
          </a:p>
          <a:p>
            <a:pPr marL="0" indent="0" algn="just">
              <a:spcBef>
                <a:spcPts val="600"/>
              </a:spcBef>
              <a:spcAft>
                <a:spcPts val="600"/>
              </a:spcAft>
              <a:buFont typeface="Arial" panose="020B0604020202020204" pitchFamily="34" charset="0"/>
              <a:buNone/>
            </a:pPr>
            <a:r>
              <a:rPr lang="en-ZA" sz="4500" dirty="0" smtClean="0">
                <a:solidFill>
                  <a:srgbClr val="002060"/>
                </a:solidFill>
              </a:rPr>
              <a:t>Exaggerated fear that imminent catastrophe will strike at any time and that one will be unable to prevent it. Fears focus on one or more of the following:</a:t>
            </a:r>
          </a:p>
          <a:p>
            <a:pPr marL="0" indent="0" algn="just">
              <a:spcBef>
                <a:spcPts val="600"/>
              </a:spcBef>
              <a:spcAft>
                <a:spcPts val="600"/>
              </a:spcAft>
              <a:buFont typeface="Arial" panose="020B0604020202020204" pitchFamily="34" charset="0"/>
              <a:buNone/>
            </a:pPr>
            <a:r>
              <a:rPr lang="en-ZA" sz="4500" b="1" i="1" dirty="0" smtClean="0">
                <a:solidFill>
                  <a:srgbClr val="002060"/>
                </a:solidFill>
              </a:rPr>
              <a:t>Medical Catastrophes:  </a:t>
            </a:r>
            <a:r>
              <a:rPr lang="en-ZA" sz="4500" dirty="0" smtClean="0">
                <a:solidFill>
                  <a:srgbClr val="002060"/>
                </a:solidFill>
              </a:rPr>
              <a:t>e.g., heart attacks, AIDS;</a:t>
            </a:r>
          </a:p>
          <a:p>
            <a:pPr marL="0" indent="0" algn="just">
              <a:spcBef>
                <a:spcPts val="600"/>
              </a:spcBef>
              <a:spcAft>
                <a:spcPts val="600"/>
              </a:spcAft>
              <a:buFont typeface="Arial" panose="020B0604020202020204" pitchFamily="34" charset="0"/>
              <a:buNone/>
            </a:pPr>
            <a:r>
              <a:rPr lang="en-ZA" sz="4500" b="1" i="1" dirty="0" smtClean="0">
                <a:solidFill>
                  <a:srgbClr val="002060"/>
                </a:solidFill>
              </a:rPr>
              <a:t>Emotional Catastrophes:</a:t>
            </a:r>
            <a:r>
              <a:rPr lang="en-ZA" sz="4500" dirty="0" smtClean="0">
                <a:solidFill>
                  <a:srgbClr val="002060"/>
                </a:solidFill>
              </a:rPr>
              <a:t>  e.g., going crazy;</a:t>
            </a:r>
          </a:p>
          <a:p>
            <a:pPr marL="0" indent="0" algn="just">
              <a:spcBef>
                <a:spcPts val="600"/>
              </a:spcBef>
              <a:spcAft>
                <a:spcPts val="600"/>
              </a:spcAft>
              <a:buFont typeface="Arial" panose="020B0604020202020204" pitchFamily="34" charset="0"/>
              <a:buNone/>
            </a:pPr>
            <a:r>
              <a:rPr lang="en-ZA" sz="4500" b="1" i="1" dirty="0" smtClean="0">
                <a:solidFill>
                  <a:srgbClr val="002060"/>
                </a:solidFill>
              </a:rPr>
              <a:t>External Catastrophes: </a:t>
            </a:r>
            <a:r>
              <a:rPr lang="en-ZA" sz="4500" dirty="0" smtClean="0">
                <a:solidFill>
                  <a:srgbClr val="002060"/>
                </a:solidFill>
              </a:rPr>
              <a:t>e.g., elevators collapsing, victimized by criminals, airplane crashes, earthquakes.  </a:t>
            </a:r>
            <a:endParaRPr lang="en-ZA" sz="4500" dirty="0">
              <a:solidFill>
                <a:srgbClr val="002060"/>
              </a:solidFill>
            </a:endParaRPr>
          </a:p>
        </p:txBody>
      </p:sp>
    </p:spTree>
    <p:extLst>
      <p:ext uri="{BB962C8B-B14F-4D97-AF65-F5344CB8AC3E}">
        <p14:creationId xmlns:p14="http://schemas.microsoft.com/office/powerpoint/2010/main" val="1974689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913" y="629727"/>
            <a:ext cx="5555412" cy="4727276"/>
          </a:xfrm>
          <a:solidFill>
            <a:schemeClr val="accent6">
              <a:lumMod val="40000"/>
              <a:lumOff val="60000"/>
              <a:alpha val="62000"/>
            </a:schemeClr>
          </a:solidFill>
        </p:spPr>
        <p:txBody>
          <a:bodyPr>
            <a:normAutofit fontScale="2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11200" b="1" dirty="0">
                <a:solidFill>
                  <a:srgbClr val="002060"/>
                </a:solidFill>
                <a:effectLst>
                  <a:outerShdw blurRad="38100" dist="38100" dir="2700000" algn="tl">
                    <a:srgbClr val="000000">
                      <a:alpha val="43137"/>
                    </a:srgbClr>
                  </a:outerShdw>
                </a:effectLst>
              </a:rPr>
              <a:t>Self-sacrifice</a:t>
            </a:r>
          </a:p>
          <a:p>
            <a:pPr marL="0" indent="0" algn="ctr">
              <a:buNone/>
            </a:pPr>
            <a:endParaRPr lang="en-ZA" sz="800" b="1" dirty="0">
              <a:solidFill>
                <a:srgbClr val="002060"/>
              </a:solidFill>
              <a:effectLst>
                <a:outerShdw blurRad="38100" dist="38100" dir="2700000" algn="tl">
                  <a:srgbClr val="000000">
                    <a:alpha val="43137"/>
                  </a:srgbClr>
                </a:outerShdw>
              </a:effectLst>
            </a:endParaRPr>
          </a:p>
          <a:p>
            <a:pPr marL="0" indent="0" algn="just">
              <a:buNone/>
            </a:pPr>
            <a:r>
              <a:rPr lang="en-ZA" sz="9600" dirty="0">
                <a:solidFill>
                  <a:srgbClr val="002060"/>
                </a:solidFill>
              </a:rPr>
              <a:t>Excessive focus on voluntarily meeting the needs of others in daily situations, at the expense of one's own gratification.  The most common reasons are:  to prevent causing pain to others;  to avoid guilt from feeling selfish;  or to maintain the connection with others perceived as needy.  Often results from an acute sensitivity to the pain of others. Sometimes leads to a sense that one's own needs are not being adequately met and to resentment of those who are taken care of. (Overlaps with concept of co-dependency.) </a:t>
            </a:r>
          </a:p>
        </p:txBody>
      </p:sp>
      <p:sp>
        <p:nvSpPr>
          <p:cNvPr id="4" name="Content Placeholder 2"/>
          <p:cNvSpPr txBox="1">
            <a:spLocks/>
          </p:cNvSpPr>
          <p:nvPr/>
        </p:nvSpPr>
        <p:spPr>
          <a:xfrm>
            <a:off x="5917721" y="629726"/>
            <a:ext cx="5830378" cy="4727277"/>
          </a:xfrm>
          <a:prstGeom prst="rect">
            <a:avLst/>
          </a:prstGeom>
          <a:solidFill>
            <a:schemeClr val="accent6">
              <a:lumMod val="40000"/>
              <a:lumOff val="60000"/>
              <a:alpha val="62000"/>
            </a:scheme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11100" b="1" dirty="0" smtClean="0">
                <a:solidFill>
                  <a:srgbClr val="002060"/>
                </a:solidFill>
                <a:effectLst>
                  <a:outerShdw blurRad="38100" dist="38100" dir="2700000" algn="tl">
                    <a:srgbClr val="000000">
                      <a:alpha val="43137"/>
                    </a:srgbClr>
                  </a:outerShdw>
                </a:effectLst>
              </a:rPr>
              <a:t>Subjugation</a:t>
            </a:r>
          </a:p>
          <a:p>
            <a:pPr marL="0" indent="0" algn="ctr">
              <a:buFont typeface="Arial" panose="020B0604020202020204" pitchFamily="34" charset="0"/>
              <a:buNone/>
            </a:pPr>
            <a:endParaRPr lang="en-ZA" sz="800" b="1" dirty="0" smtClean="0">
              <a:solidFill>
                <a:srgbClr val="002060"/>
              </a:solidFill>
              <a:effectLst>
                <a:outerShdw blurRad="38100" dist="38100" dir="2700000" algn="tl">
                  <a:srgbClr val="000000">
                    <a:alpha val="43137"/>
                  </a:srgbClr>
                </a:outerShdw>
              </a:effectLst>
            </a:endParaRPr>
          </a:p>
          <a:p>
            <a:pPr marL="0" indent="0" algn="just">
              <a:buFont typeface="Arial" panose="020B0604020202020204" pitchFamily="34" charset="0"/>
              <a:buNone/>
            </a:pPr>
            <a:r>
              <a:rPr lang="en-ZA" sz="9200" dirty="0" smtClean="0">
                <a:solidFill>
                  <a:srgbClr val="002060"/>
                </a:solidFill>
              </a:rPr>
              <a:t>Surrenders control to others because feels coerced by fears of anger, retaliation, or abandonment. Perceives own desires, opinions, and feelings to be invalid or unimportant to others. </a:t>
            </a:r>
          </a:p>
          <a:p>
            <a:pPr marL="0" indent="0" algn="just">
              <a:buFont typeface="Arial" panose="020B0604020202020204" pitchFamily="34" charset="0"/>
              <a:buNone/>
            </a:pPr>
            <a:r>
              <a:rPr lang="en-ZA" sz="9200" b="1" i="1" dirty="0" smtClean="0">
                <a:solidFill>
                  <a:srgbClr val="002060"/>
                </a:solidFill>
              </a:rPr>
              <a:t>Subjugation of needs:  </a:t>
            </a:r>
            <a:r>
              <a:rPr lang="en-ZA" sz="9200" dirty="0" smtClean="0">
                <a:solidFill>
                  <a:srgbClr val="002060"/>
                </a:solidFill>
              </a:rPr>
              <a:t>Suppression of one's preferences, decisions,  and desires.</a:t>
            </a:r>
          </a:p>
          <a:p>
            <a:pPr marL="0" indent="0" algn="just">
              <a:buFont typeface="Arial" panose="020B0604020202020204" pitchFamily="34" charset="0"/>
              <a:buNone/>
            </a:pPr>
            <a:r>
              <a:rPr lang="en-ZA" sz="9200" b="1" i="1" dirty="0" smtClean="0">
                <a:solidFill>
                  <a:srgbClr val="002060"/>
                </a:solidFill>
              </a:rPr>
              <a:t>Subjugation of emotions: </a:t>
            </a:r>
            <a:r>
              <a:rPr lang="en-ZA" sz="9200" dirty="0" smtClean="0">
                <a:solidFill>
                  <a:srgbClr val="002060"/>
                </a:solidFill>
              </a:rPr>
              <a:t>Suppression of emotional expression, especially anger. </a:t>
            </a:r>
          </a:p>
          <a:p>
            <a:pPr marL="0" indent="0" algn="just">
              <a:buFont typeface="Arial" panose="020B0604020202020204" pitchFamily="34" charset="0"/>
              <a:buNone/>
            </a:pPr>
            <a:r>
              <a:rPr lang="en-ZA" sz="9200" dirty="0" smtClean="0">
                <a:solidFill>
                  <a:srgbClr val="002060"/>
                </a:solidFill>
              </a:rPr>
              <a:t>Can result in excessive compliance, feeling trapped and a build up of anger, which manifests in e.g., temper outbursts , somatic symptoms, un-co-</a:t>
            </a:r>
            <a:r>
              <a:rPr lang="en-ZA" sz="9200" dirty="0" err="1" smtClean="0">
                <a:solidFill>
                  <a:srgbClr val="002060"/>
                </a:solidFill>
              </a:rPr>
              <a:t>operativeness</a:t>
            </a:r>
            <a:r>
              <a:rPr lang="en-ZA" sz="9200" dirty="0" smtClean="0">
                <a:solidFill>
                  <a:srgbClr val="002060"/>
                </a:solidFill>
              </a:rPr>
              <a:t>,  withdraws affection.</a:t>
            </a:r>
            <a:endParaRPr lang="en-ZA" sz="9200" dirty="0">
              <a:solidFill>
                <a:srgbClr val="002060"/>
              </a:solidFill>
            </a:endParaRPr>
          </a:p>
        </p:txBody>
      </p:sp>
    </p:spTree>
    <p:extLst>
      <p:ext uri="{BB962C8B-B14F-4D97-AF65-F5344CB8AC3E}">
        <p14:creationId xmlns:p14="http://schemas.microsoft.com/office/powerpoint/2010/main" val="237157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889" y="500330"/>
            <a:ext cx="5486402" cy="4701398"/>
          </a:xfrm>
          <a:solidFill>
            <a:schemeClr val="accent6">
              <a:lumMod val="40000"/>
              <a:lumOff val="60000"/>
              <a:alpha val="62000"/>
            </a:schemeClr>
          </a:solidFill>
        </p:spPr>
        <p:txBody>
          <a:bodyPr>
            <a:normAutofit fontScale="2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11100" b="1" dirty="0" smtClean="0">
                <a:solidFill>
                  <a:srgbClr val="002060"/>
                </a:solidFill>
                <a:effectLst>
                  <a:outerShdw blurRad="38100" dist="38100" dir="2700000" algn="tl">
                    <a:srgbClr val="000000">
                      <a:alpha val="43137"/>
                    </a:srgbClr>
                  </a:outerShdw>
                </a:effectLst>
              </a:rPr>
              <a:t>Enmeshment</a:t>
            </a:r>
            <a:endParaRPr lang="en-ZA" sz="11100" b="1" dirty="0">
              <a:solidFill>
                <a:srgbClr val="002060"/>
              </a:solidFill>
              <a:effectLst>
                <a:outerShdw blurRad="38100" dist="38100" dir="2700000" algn="tl">
                  <a:srgbClr val="000000">
                    <a:alpha val="43137"/>
                  </a:srgbClr>
                </a:outerShdw>
              </a:effectLst>
            </a:endParaRPr>
          </a:p>
          <a:p>
            <a:pPr marL="0" indent="0" algn="ctr">
              <a:buNone/>
            </a:pPr>
            <a:endParaRPr lang="en-ZA" sz="800" b="1" dirty="0">
              <a:solidFill>
                <a:srgbClr val="002060"/>
              </a:solidFill>
              <a:effectLst>
                <a:outerShdw blurRad="38100" dist="38100" dir="2700000" algn="tl">
                  <a:srgbClr val="000000">
                    <a:alpha val="43137"/>
                  </a:srgbClr>
                </a:outerShdw>
              </a:effectLst>
            </a:endParaRPr>
          </a:p>
          <a:p>
            <a:pPr marL="0" indent="0" algn="just">
              <a:buNone/>
            </a:pPr>
            <a:r>
              <a:rPr lang="en-ZA" sz="9200" dirty="0">
                <a:solidFill>
                  <a:srgbClr val="002060"/>
                </a:solidFill>
              </a:rPr>
              <a:t>Excessive emotional involvement and closeness with one or more significant others (often parents), at the expense of full individuation or normal social development.  Often involves the belief that at least one of the enmeshed individuals cannot survive or be happy without the constant support of the other.   May also include feelings of being smothered by, or fused with, others or  insufficient individual identity. Often experienced as a feeling of emptiness and floundering, having no direction, or in extreme cases questioning one's existence.</a:t>
            </a:r>
          </a:p>
          <a:p>
            <a:pPr marL="0" indent="0" algn="just">
              <a:buNone/>
            </a:pPr>
            <a:endParaRPr lang="en-ZA" sz="9200" dirty="0">
              <a:solidFill>
                <a:srgbClr val="002060"/>
              </a:solidFill>
            </a:endParaRPr>
          </a:p>
        </p:txBody>
      </p:sp>
      <p:sp>
        <p:nvSpPr>
          <p:cNvPr id="4" name="Content Placeholder 2"/>
          <p:cNvSpPr txBox="1">
            <a:spLocks/>
          </p:cNvSpPr>
          <p:nvPr/>
        </p:nvSpPr>
        <p:spPr>
          <a:xfrm>
            <a:off x="5926347" y="500330"/>
            <a:ext cx="5399057" cy="4701398"/>
          </a:xfrm>
          <a:prstGeom prst="rect">
            <a:avLst/>
          </a:prstGeom>
          <a:solidFill>
            <a:schemeClr val="bg1">
              <a:lumMod val="50000"/>
              <a:alpha val="62000"/>
            </a:scheme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11100" b="1" dirty="0" smtClean="0">
                <a:solidFill>
                  <a:srgbClr val="002060"/>
                </a:solidFill>
                <a:effectLst>
                  <a:outerShdw blurRad="38100" dist="38100" dir="2700000" algn="tl">
                    <a:srgbClr val="000000">
                      <a:alpha val="43137"/>
                    </a:srgbClr>
                  </a:outerShdw>
                </a:effectLst>
              </a:rPr>
              <a:t>Emotional inhibition</a:t>
            </a:r>
          </a:p>
          <a:p>
            <a:pPr marL="0" indent="0" algn="ctr">
              <a:buFont typeface="Arial" panose="020B0604020202020204" pitchFamily="34" charset="0"/>
              <a:buNone/>
            </a:pPr>
            <a:endParaRPr lang="en-ZA" sz="800" b="1" dirty="0" smtClean="0">
              <a:solidFill>
                <a:srgbClr val="002060"/>
              </a:solidFill>
              <a:effectLst>
                <a:outerShdw blurRad="38100" dist="38100" dir="2700000" algn="tl">
                  <a:srgbClr val="000000">
                    <a:alpha val="43137"/>
                  </a:srgbClr>
                </a:outerShdw>
              </a:effectLst>
            </a:endParaRPr>
          </a:p>
          <a:p>
            <a:pPr marL="0" indent="0" algn="just">
              <a:buFont typeface="Arial" panose="020B0604020202020204" pitchFamily="34" charset="0"/>
              <a:buNone/>
            </a:pPr>
            <a:r>
              <a:rPr lang="en-ZA" sz="9200" dirty="0" smtClean="0">
                <a:solidFill>
                  <a:srgbClr val="002060"/>
                </a:solidFill>
              </a:rPr>
              <a:t>The excessive inhibition of spontaneous action, feeling, or communication - usually to avoid disapproval by others, feelings of shame, or losing control of one’s impulses. Most common areas are:</a:t>
            </a:r>
          </a:p>
          <a:p>
            <a:pPr marL="0" indent="0" algn="just">
              <a:buFont typeface="Arial" panose="020B0604020202020204" pitchFamily="34" charset="0"/>
              <a:buNone/>
            </a:pPr>
            <a:r>
              <a:rPr lang="en-ZA" sz="9200" dirty="0" smtClean="0">
                <a:solidFill>
                  <a:srgbClr val="002060"/>
                </a:solidFill>
              </a:rPr>
              <a:t>Inhibition of anger &amp; aggression;</a:t>
            </a:r>
          </a:p>
          <a:p>
            <a:pPr marL="0" indent="0" algn="just">
              <a:buFont typeface="Arial" panose="020B0604020202020204" pitchFamily="34" charset="0"/>
              <a:buNone/>
            </a:pPr>
            <a:r>
              <a:rPr lang="en-ZA" sz="9200" dirty="0" smtClean="0">
                <a:solidFill>
                  <a:srgbClr val="002060"/>
                </a:solidFill>
              </a:rPr>
              <a:t>Inhibition of positive impulses (e.g., joy, affection, sexual excitement, play);</a:t>
            </a:r>
          </a:p>
          <a:p>
            <a:pPr marL="0" indent="0" algn="just">
              <a:buFont typeface="Arial" panose="020B0604020202020204" pitchFamily="34" charset="0"/>
              <a:buNone/>
            </a:pPr>
            <a:r>
              <a:rPr lang="en-ZA" sz="9200" dirty="0" smtClean="0">
                <a:solidFill>
                  <a:srgbClr val="002060"/>
                </a:solidFill>
              </a:rPr>
              <a:t>Difficulty expressing vulnerability or freely communicating about one’s feelings, needs, etc.; </a:t>
            </a:r>
          </a:p>
          <a:p>
            <a:pPr marL="0" indent="0" algn="just">
              <a:buFont typeface="Arial" panose="020B0604020202020204" pitchFamily="34" charset="0"/>
              <a:buNone/>
            </a:pPr>
            <a:r>
              <a:rPr lang="en-ZA" sz="9200" dirty="0" smtClean="0">
                <a:solidFill>
                  <a:srgbClr val="002060"/>
                </a:solidFill>
              </a:rPr>
              <a:t>Excessive emphasis on rationality while disregarding emotions.</a:t>
            </a:r>
            <a:endParaRPr lang="en-ZA" sz="9200" dirty="0">
              <a:solidFill>
                <a:srgbClr val="002060"/>
              </a:solidFill>
            </a:endParaRPr>
          </a:p>
        </p:txBody>
      </p:sp>
    </p:spTree>
    <p:extLst>
      <p:ext uri="{BB962C8B-B14F-4D97-AF65-F5344CB8AC3E}">
        <p14:creationId xmlns:p14="http://schemas.microsoft.com/office/powerpoint/2010/main" val="3866530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141" y="431320"/>
            <a:ext cx="5719316" cy="5339751"/>
          </a:xfrm>
          <a:solidFill>
            <a:schemeClr val="bg1">
              <a:lumMod val="50000"/>
              <a:alpha val="62000"/>
            </a:schemeClr>
          </a:solidFill>
        </p:spPr>
        <p:txBody>
          <a:bodyPr>
            <a:normAutofit fontScale="2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11200" b="1" dirty="0" smtClean="0">
                <a:solidFill>
                  <a:srgbClr val="002060"/>
                </a:solidFill>
                <a:effectLst>
                  <a:outerShdw blurRad="38100" dist="38100" dir="2700000" algn="tl">
                    <a:srgbClr val="000000">
                      <a:alpha val="43137"/>
                    </a:srgbClr>
                  </a:outerShdw>
                </a:effectLst>
              </a:rPr>
              <a:t>Unrelenting standards</a:t>
            </a:r>
            <a:endParaRPr lang="en-ZA" sz="11200" b="1" dirty="0">
              <a:solidFill>
                <a:srgbClr val="002060"/>
              </a:solidFill>
              <a:effectLst>
                <a:outerShdw blurRad="38100" dist="38100" dir="2700000" algn="tl">
                  <a:srgbClr val="000000">
                    <a:alpha val="43137"/>
                  </a:srgbClr>
                </a:outerShdw>
              </a:effectLst>
            </a:endParaRPr>
          </a:p>
          <a:p>
            <a:pPr marL="0" indent="0" algn="ctr">
              <a:buNone/>
            </a:pPr>
            <a:endParaRPr lang="en-ZA" sz="400" b="1" dirty="0">
              <a:solidFill>
                <a:srgbClr val="002060"/>
              </a:solidFill>
              <a:effectLst>
                <a:outerShdw blurRad="38100" dist="38100" dir="2700000" algn="tl">
                  <a:srgbClr val="000000">
                    <a:alpha val="43137"/>
                  </a:srgbClr>
                </a:outerShdw>
              </a:effectLst>
            </a:endParaRPr>
          </a:p>
          <a:p>
            <a:pPr marL="0" indent="0" algn="just">
              <a:spcBef>
                <a:spcPts val="600"/>
              </a:spcBef>
              <a:buNone/>
            </a:pPr>
            <a:r>
              <a:rPr lang="en-ZA" sz="9600" dirty="0">
                <a:solidFill>
                  <a:srgbClr val="002060"/>
                </a:solidFill>
              </a:rPr>
              <a:t>Sets high internalized standards of </a:t>
            </a:r>
            <a:r>
              <a:rPr lang="en-ZA" sz="9600" dirty="0" err="1">
                <a:solidFill>
                  <a:srgbClr val="002060"/>
                </a:solidFill>
              </a:rPr>
              <a:t>behavior</a:t>
            </a:r>
            <a:r>
              <a:rPr lang="en-ZA" sz="9600" dirty="0">
                <a:solidFill>
                  <a:srgbClr val="002060"/>
                </a:solidFill>
              </a:rPr>
              <a:t> and performance, usually to avoid criticism. Results in feelings of pressure or difficulty slowing down, in </a:t>
            </a:r>
            <a:r>
              <a:rPr lang="en-ZA" sz="9600" dirty="0" err="1">
                <a:solidFill>
                  <a:srgbClr val="002060"/>
                </a:solidFill>
              </a:rPr>
              <a:t>hypercriticalness</a:t>
            </a:r>
            <a:r>
              <a:rPr lang="en-ZA" sz="9600" dirty="0">
                <a:solidFill>
                  <a:srgbClr val="002060"/>
                </a:solidFill>
              </a:rPr>
              <a:t> towards self and others, and marked impairment in:  pleasure, relaxation, health, self-esteem, sense of accomplishment, or relationship satisfaction. Typically presents as:</a:t>
            </a:r>
          </a:p>
          <a:p>
            <a:pPr marL="0" indent="0" algn="just">
              <a:spcBef>
                <a:spcPts val="600"/>
              </a:spcBef>
              <a:buNone/>
            </a:pPr>
            <a:r>
              <a:rPr lang="en-ZA" sz="9600" b="1" i="1" dirty="0">
                <a:solidFill>
                  <a:srgbClr val="002060"/>
                </a:solidFill>
              </a:rPr>
              <a:t>Perfectionism: </a:t>
            </a:r>
            <a:r>
              <a:rPr lang="en-ZA" sz="9600" dirty="0">
                <a:solidFill>
                  <a:srgbClr val="002060"/>
                </a:solidFill>
              </a:rPr>
              <a:t>inordinate attention to detail, or underestimating quality of own performance;</a:t>
            </a:r>
          </a:p>
          <a:p>
            <a:pPr marL="0" indent="0" algn="just">
              <a:spcBef>
                <a:spcPts val="600"/>
              </a:spcBef>
              <a:buNone/>
            </a:pPr>
            <a:r>
              <a:rPr lang="en-ZA" sz="9600" b="1" i="1" dirty="0">
                <a:solidFill>
                  <a:srgbClr val="002060"/>
                </a:solidFill>
              </a:rPr>
              <a:t>Rigid rules and "</a:t>
            </a:r>
            <a:r>
              <a:rPr lang="en-ZA" sz="9600" b="1" i="1" dirty="0" err="1">
                <a:solidFill>
                  <a:srgbClr val="002060"/>
                </a:solidFill>
              </a:rPr>
              <a:t>shoulds</a:t>
            </a:r>
            <a:r>
              <a:rPr lang="en-ZA" sz="9600" b="1" i="1" dirty="0">
                <a:solidFill>
                  <a:srgbClr val="002060"/>
                </a:solidFill>
              </a:rPr>
              <a:t>" </a:t>
            </a:r>
            <a:r>
              <a:rPr lang="en-ZA" sz="9600" dirty="0">
                <a:solidFill>
                  <a:srgbClr val="002060"/>
                </a:solidFill>
              </a:rPr>
              <a:t>in many areas (e.g. unrealistically high moral, ethical, cultural, or religious precepts; or </a:t>
            </a:r>
          </a:p>
          <a:p>
            <a:pPr marL="0" indent="0" algn="just">
              <a:spcBef>
                <a:spcPts val="600"/>
              </a:spcBef>
              <a:buNone/>
            </a:pPr>
            <a:r>
              <a:rPr lang="en-ZA" sz="9600" b="1" i="1" dirty="0">
                <a:solidFill>
                  <a:srgbClr val="002060"/>
                </a:solidFill>
              </a:rPr>
              <a:t>Preoccupation with time and efficiency, </a:t>
            </a:r>
            <a:r>
              <a:rPr lang="en-ZA" sz="9600" dirty="0">
                <a:solidFill>
                  <a:srgbClr val="002060"/>
                </a:solidFill>
              </a:rPr>
              <a:t>so that more can be accomplished.</a:t>
            </a:r>
          </a:p>
        </p:txBody>
      </p:sp>
      <p:sp>
        <p:nvSpPr>
          <p:cNvPr id="4" name="Content Placeholder 2"/>
          <p:cNvSpPr txBox="1">
            <a:spLocks/>
          </p:cNvSpPr>
          <p:nvPr/>
        </p:nvSpPr>
        <p:spPr>
          <a:xfrm>
            <a:off x="5995358" y="431320"/>
            <a:ext cx="5864884" cy="5339751"/>
          </a:xfrm>
          <a:prstGeom prst="rect">
            <a:avLst/>
          </a:prstGeom>
          <a:solidFill>
            <a:srgbClr val="C00000">
              <a:alpha val="81000"/>
            </a:srgb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11200" b="1" dirty="0" smtClean="0">
                <a:effectLst>
                  <a:outerShdw blurRad="38100" dist="38100" dir="2700000" algn="tl">
                    <a:srgbClr val="000000">
                      <a:alpha val="43137"/>
                    </a:srgbClr>
                  </a:outerShdw>
                </a:effectLst>
              </a:rPr>
              <a:t>Self-</a:t>
            </a:r>
            <a:r>
              <a:rPr lang="en-ZA" sz="11200" b="1" dirty="0" err="1" smtClean="0">
                <a:effectLst>
                  <a:outerShdw blurRad="38100" dist="38100" dir="2700000" algn="tl">
                    <a:srgbClr val="000000">
                      <a:alpha val="43137"/>
                    </a:srgbClr>
                  </a:outerShdw>
                </a:effectLst>
              </a:rPr>
              <a:t>punitiveness</a:t>
            </a:r>
            <a:endParaRPr lang="en-ZA" sz="11200" b="1" dirty="0" smtClean="0">
              <a:effectLst>
                <a:outerShdw blurRad="38100" dist="38100" dir="2700000" algn="tl">
                  <a:srgbClr val="000000">
                    <a:alpha val="43137"/>
                  </a:srgbClr>
                </a:outerShdw>
              </a:effectLst>
            </a:endParaRPr>
          </a:p>
          <a:p>
            <a:pPr marL="0" indent="0" algn="ctr">
              <a:buFont typeface="Arial" panose="020B0604020202020204" pitchFamily="34" charset="0"/>
              <a:buNone/>
            </a:pPr>
            <a:endParaRPr lang="en-ZA" sz="3600" b="1" dirty="0" smtClean="0">
              <a:effectLst>
                <a:outerShdw blurRad="38100" dist="38100" dir="2700000" algn="tl">
                  <a:srgbClr val="000000">
                    <a:alpha val="43137"/>
                  </a:srgbClr>
                </a:outerShdw>
              </a:effectLst>
            </a:endParaRPr>
          </a:p>
          <a:p>
            <a:pPr marL="0" indent="0" algn="ctr">
              <a:buFont typeface="Arial" panose="020B0604020202020204" pitchFamily="34" charset="0"/>
              <a:buNone/>
            </a:pPr>
            <a:endParaRPr lang="en-ZA" sz="400" b="1" dirty="0" smtClean="0">
              <a:effectLst>
                <a:outerShdw blurRad="38100" dist="38100" dir="2700000" algn="tl">
                  <a:srgbClr val="000000">
                    <a:alpha val="43137"/>
                  </a:srgbClr>
                </a:outerShdw>
              </a:effectLst>
            </a:endParaRPr>
          </a:p>
          <a:p>
            <a:pPr marL="0" indent="0" algn="just">
              <a:spcBef>
                <a:spcPts val="600"/>
              </a:spcBef>
              <a:buFont typeface="Arial" panose="020B0604020202020204" pitchFamily="34" charset="0"/>
              <a:buNone/>
            </a:pPr>
            <a:r>
              <a:rPr lang="en-ZA" sz="11200" dirty="0" smtClean="0"/>
              <a:t>The belief that people should be harshly punished for making mistakes.  Involves the tendency to be angry, intolerant,  punitive, and impatient with those people (including oneself) who do not meet one's expectations or standards.  Usually includes difficulty forgiving mistakes in oneself or others, because of a reluctance to consider extenuating circumstances, allow for human imperfection, or empathize with feelings.</a:t>
            </a:r>
            <a:endParaRPr lang="en-ZA" sz="11200" dirty="0"/>
          </a:p>
        </p:txBody>
      </p:sp>
    </p:spTree>
    <p:extLst>
      <p:ext uri="{BB962C8B-B14F-4D97-AF65-F5344CB8AC3E}">
        <p14:creationId xmlns:p14="http://schemas.microsoft.com/office/powerpoint/2010/main" val="243060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674" y="267418"/>
            <a:ext cx="5926707" cy="5589917"/>
          </a:xfrm>
          <a:solidFill>
            <a:srgbClr val="C00000">
              <a:alpha val="81000"/>
            </a:srgbClr>
          </a:solidFill>
        </p:spPr>
        <p:txBody>
          <a:bodyPr>
            <a:normAutofit fontScale="2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11200" b="1" dirty="0" smtClean="0">
                <a:solidFill>
                  <a:srgbClr val="002060"/>
                </a:solidFill>
                <a:effectLst>
                  <a:outerShdw blurRad="38100" dist="38100" dir="2700000" algn="tl">
                    <a:srgbClr val="000000">
                      <a:alpha val="43137"/>
                    </a:srgbClr>
                  </a:outerShdw>
                </a:effectLst>
              </a:rPr>
              <a:t>Entitlement / superiority</a:t>
            </a:r>
            <a:endParaRPr lang="en-ZA" sz="11200" b="1" dirty="0">
              <a:solidFill>
                <a:srgbClr val="002060"/>
              </a:solidFill>
              <a:effectLst>
                <a:outerShdw blurRad="38100" dist="38100" dir="2700000" algn="tl">
                  <a:srgbClr val="000000">
                    <a:alpha val="43137"/>
                  </a:srgbClr>
                </a:outerShdw>
              </a:effectLst>
            </a:endParaRPr>
          </a:p>
          <a:p>
            <a:pPr marL="0" indent="0" algn="ctr">
              <a:buNone/>
            </a:pPr>
            <a:endParaRPr lang="en-ZA" sz="400" b="1" dirty="0">
              <a:solidFill>
                <a:srgbClr val="002060"/>
              </a:solidFill>
              <a:effectLst>
                <a:outerShdw blurRad="38100" dist="38100" dir="2700000" algn="tl">
                  <a:srgbClr val="000000">
                    <a:alpha val="43137"/>
                  </a:srgbClr>
                </a:outerShdw>
              </a:effectLst>
            </a:endParaRPr>
          </a:p>
          <a:p>
            <a:pPr marL="0" indent="0" algn="just">
              <a:spcBef>
                <a:spcPts val="600"/>
              </a:spcBef>
              <a:buNone/>
            </a:pPr>
            <a:r>
              <a:rPr lang="en-ZA" sz="10400" dirty="0">
                <a:solidFill>
                  <a:srgbClr val="002060"/>
                </a:solidFill>
              </a:rPr>
              <a:t>Feels superior to others, entitled to special rights / privileges, or not bound by the normal rules of social reciprocity. Insists on having or doing whatever s/he wants, regardless of what is realistic or  reasonable, or of the cost to others; or focuses excessively on success (e.g. achievement, fame,  wealth)  to achieve power or control (rather than attention / approval).  Can include excessive competitiveness toward, or domination of, others:  asserting one's power, forcing one's point of view, or controlling the </a:t>
            </a:r>
            <a:r>
              <a:rPr lang="en-ZA" sz="10400" dirty="0" err="1">
                <a:solidFill>
                  <a:srgbClr val="002060"/>
                </a:solidFill>
              </a:rPr>
              <a:t>behavior</a:t>
            </a:r>
            <a:r>
              <a:rPr lang="en-ZA" sz="10400" dirty="0">
                <a:solidFill>
                  <a:srgbClr val="002060"/>
                </a:solidFill>
              </a:rPr>
              <a:t> of others in line with one's own </a:t>
            </a:r>
            <a:r>
              <a:rPr lang="en-ZA" sz="10400" dirty="0" smtClean="0">
                <a:solidFill>
                  <a:srgbClr val="002060"/>
                </a:solidFill>
              </a:rPr>
              <a:t>desires - without </a:t>
            </a:r>
            <a:r>
              <a:rPr lang="en-ZA" sz="10400" dirty="0">
                <a:solidFill>
                  <a:srgbClr val="002060"/>
                </a:solidFill>
              </a:rPr>
              <a:t>concern for others' needs or feelings.</a:t>
            </a:r>
          </a:p>
        </p:txBody>
      </p:sp>
      <p:sp>
        <p:nvSpPr>
          <p:cNvPr id="4" name="Content Placeholder 2"/>
          <p:cNvSpPr txBox="1">
            <a:spLocks/>
          </p:cNvSpPr>
          <p:nvPr/>
        </p:nvSpPr>
        <p:spPr>
          <a:xfrm>
            <a:off x="6547449" y="327803"/>
            <a:ext cx="5364552" cy="5529533"/>
          </a:xfrm>
          <a:prstGeom prst="rect">
            <a:avLst/>
          </a:prstGeom>
          <a:solidFill>
            <a:srgbClr val="C00000">
              <a:alpha val="81000"/>
            </a:srgb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11200" b="1" dirty="0" smtClean="0">
                <a:solidFill>
                  <a:srgbClr val="002060"/>
                </a:solidFill>
                <a:effectLst>
                  <a:outerShdw blurRad="38100" dist="38100" dir="2700000" algn="tl">
                    <a:srgbClr val="000000">
                      <a:alpha val="43137"/>
                    </a:srgbClr>
                  </a:outerShdw>
                </a:effectLst>
              </a:rPr>
              <a:t>Admiration / recognition seeking</a:t>
            </a:r>
          </a:p>
          <a:p>
            <a:pPr marL="0" indent="0" algn="ctr">
              <a:buFont typeface="Arial" panose="020B0604020202020204" pitchFamily="34" charset="0"/>
              <a:buNone/>
            </a:pPr>
            <a:endParaRPr lang="en-ZA" sz="400" b="1" dirty="0" smtClean="0">
              <a:solidFill>
                <a:srgbClr val="002060"/>
              </a:solidFill>
              <a:effectLst>
                <a:outerShdw blurRad="38100" dist="38100" dir="2700000" algn="tl">
                  <a:srgbClr val="000000">
                    <a:alpha val="43137"/>
                  </a:srgbClr>
                </a:outerShdw>
              </a:effectLst>
            </a:endParaRPr>
          </a:p>
          <a:p>
            <a:pPr marL="0" indent="0" algn="just">
              <a:spcBef>
                <a:spcPts val="600"/>
              </a:spcBef>
              <a:buFont typeface="Arial" panose="020B0604020202020204" pitchFamily="34" charset="0"/>
              <a:buNone/>
            </a:pPr>
            <a:r>
              <a:rPr lang="en-ZA" sz="10400" dirty="0" smtClean="0">
                <a:solidFill>
                  <a:srgbClr val="002060"/>
                </a:solidFill>
              </a:rPr>
              <a:t>Excessive emphasis on gaining approval, recognition, or attention from others, or fitting in, at the expense of developing a secure and true sense of self.  Self-esteem is dependent primarily on the reactions of others rather than on one's own natural inclinations.  Sometimes includes an overemphasis on status, appearance, social acceptance, money, or achievement --  as means of gaining approval, admiration, or attention (not primarily for power or control). Frequently results in major life decisions being inauthentic or unsatisfying;  or in hypersensitivity to rejection.</a:t>
            </a:r>
            <a:endParaRPr lang="en-ZA" sz="10400" dirty="0">
              <a:solidFill>
                <a:srgbClr val="002060"/>
              </a:solidFill>
            </a:endParaRPr>
          </a:p>
        </p:txBody>
      </p:sp>
    </p:spTree>
    <p:extLst>
      <p:ext uri="{BB962C8B-B14F-4D97-AF65-F5344CB8AC3E}">
        <p14:creationId xmlns:p14="http://schemas.microsoft.com/office/powerpoint/2010/main" val="3766001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0551" y="396814"/>
            <a:ext cx="5942522" cy="4994695"/>
          </a:xfrm>
          <a:solidFill>
            <a:srgbClr val="C00000">
              <a:alpha val="81000"/>
            </a:srgbClr>
          </a:solidFill>
        </p:spPr>
        <p:txBody>
          <a:bodyPr>
            <a:normAutofit fontScale="25000" lnSpcReduction="20000"/>
          </a:bodyPr>
          <a:lstStyle/>
          <a:p>
            <a:pPr marL="0" indent="0" algn="ctr">
              <a:buNone/>
            </a:pPr>
            <a:endParaRPr lang="en-ZA" sz="4100" b="1" dirty="0" smtClean="0">
              <a:solidFill>
                <a:srgbClr val="002060"/>
              </a:solidFill>
              <a:effectLst>
                <a:outerShdw blurRad="38100" dist="38100" dir="2700000" algn="tl">
                  <a:srgbClr val="000000">
                    <a:alpha val="43137"/>
                  </a:srgbClr>
                </a:outerShdw>
              </a:effectLst>
            </a:endParaRPr>
          </a:p>
          <a:p>
            <a:pPr marL="0" indent="0" algn="ctr">
              <a:buNone/>
            </a:pPr>
            <a:r>
              <a:rPr lang="en-ZA" sz="11200" b="1" dirty="0" smtClean="0">
                <a:solidFill>
                  <a:srgbClr val="002060"/>
                </a:solidFill>
                <a:effectLst>
                  <a:outerShdw blurRad="38100" dist="38100" dir="2700000" algn="tl">
                    <a:srgbClr val="000000">
                      <a:alpha val="43137"/>
                    </a:srgbClr>
                  </a:outerShdw>
                </a:effectLst>
              </a:rPr>
              <a:t>Insufficient self-control / </a:t>
            </a:r>
          </a:p>
          <a:p>
            <a:pPr marL="0" indent="0" algn="ctr">
              <a:buNone/>
            </a:pPr>
            <a:r>
              <a:rPr lang="en-ZA" sz="11200" b="1" dirty="0" smtClean="0">
                <a:solidFill>
                  <a:srgbClr val="002060"/>
                </a:solidFill>
                <a:effectLst>
                  <a:outerShdw blurRad="38100" dist="38100" dir="2700000" algn="tl">
                    <a:srgbClr val="000000">
                      <a:alpha val="43137"/>
                    </a:srgbClr>
                  </a:outerShdw>
                </a:effectLst>
              </a:rPr>
              <a:t>self-discipline</a:t>
            </a:r>
          </a:p>
          <a:p>
            <a:pPr marL="0" indent="0" algn="ctr">
              <a:buNone/>
            </a:pPr>
            <a:endParaRPr lang="en-ZA" sz="400" b="1" dirty="0">
              <a:solidFill>
                <a:srgbClr val="002060"/>
              </a:solidFill>
              <a:effectLst>
                <a:outerShdw blurRad="38100" dist="38100" dir="2700000" algn="tl">
                  <a:srgbClr val="000000">
                    <a:alpha val="43137"/>
                  </a:srgbClr>
                </a:outerShdw>
              </a:effectLst>
            </a:endParaRPr>
          </a:p>
          <a:p>
            <a:pPr marL="0" indent="0" algn="just">
              <a:spcBef>
                <a:spcPts val="600"/>
              </a:spcBef>
              <a:buNone/>
            </a:pPr>
            <a:r>
              <a:rPr lang="en-ZA" sz="10400" dirty="0">
                <a:solidFill>
                  <a:srgbClr val="002060"/>
                </a:solidFill>
              </a:rPr>
              <a:t>Pervasive difficulty or refusal to exercise sufficient self-control and frustration tolerance to achieve one's personal goals, or to restrain the excessive expression of one's emotions and impulses.  In its milder form,  patient presents with an exaggerated emphasis on discomfort-avoidance:  avoiding pain, conflict, confrontation, responsibility, or overexertion---at the expense of personal </a:t>
            </a:r>
            <a:r>
              <a:rPr lang="en-ZA" sz="10400" dirty="0" err="1">
                <a:solidFill>
                  <a:srgbClr val="002060"/>
                </a:solidFill>
              </a:rPr>
              <a:t>fulfillment</a:t>
            </a:r>
            <a:r>
              <a:rPr lang="en-ZA" sz="10400" dirty="0">
                <a:solidFill>
                  <a:srgbClr val="002060"/>
                </a:solidFill>
              </a:rPr>
              <a:t>, commitment,  or integrity.</a:t>
            </a:r>
          </a:p>
        </p:txBody>
      </p:sp>
      <p:sp>
        <p:nvSpPr>
          <p:cNvPr id="4" name="Content Placeholder 2"/>
          <p:cNvSpPr txBox="1">
            <a:spLocks/>
          </p:cNvSpPr>
          <p:nvPr/>
        </p:nvSpPr>
        <p:spPr>
          <a:xfrm>
            <a:off x="6435307" y="396814"/>
            <a:ext cx="5756694" cy="4994695"/>
          </a:xfrm>
          <a:prstGeom prst="rect">
            <a:avLst/>
          </a:prstGeom>
          <a:solidFill>
            <a:schemeClr val="bg1">
              <a:lumMod val="50000"/>
              <a:alpha val="81000"/>
            </a:schemeClr>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ZA" sz="4100" b="1" smtClean="0">
              <a:solidFill>
                <a:srgbClr val="002060"/>
              </a:solidFill>
              <a:effectLst>
                <a:outerShdw blurRad="38100" dist="38100" dir="2700000" algn="tl">
                  <a:srgbClr val="000000">
                    <a:alpha val="43137"/>
                  </a:srgbClr>
                </a:outerShdw>
              </a:effectLst>
            </a:endParaRPr>
          </a:p>
          <a:p>
            <a:pPr marL="0" indent="0" algn="ctr">
              <a:buFont typeface="Arial" panose="020B0604020202020204" pitchFamily="34" charset="0"/>
              <a:buNone/>
            </a:pPr>
            <a:r>
              <a:rPr lang="en-ZA" sz="11200" b="1" smtClean="0">
                <a:effectLst>
                  <a:outerShdw blurRad="38100" dist="38100" dir="2700000" algn="tl">
                    <a:srgbClr val="000000">
                      <a:alpha val="43137"/>
                    </a:srgbClr>
                  </a:outerShdw>
                </a:effectLst>
              </a:rPr>
              <a:t>Pessimism / worry</a:t>
            </a:r>
          </a:p>
          <a:p>
            <a:pPr marL="0" indent="0" algn="ctr">
              <a:buFont typeface="Arial" panose="020B0604020202020204" pitchFamily="34" charset="0"/>
              <a:buNone/>
            </a:pPr>
            <a:endParaRPr lang="en-ZA" sz="400" b="1" smtClean="0">
              <a:effectLst>
                <a:outerShdw blurRad="38100" dist="38100" dir="2700000" algn="tl">
                  <a:srgbClr val="000000">
                    <a:alpha val="43137"/>
                  </a:srgbClr>
                </a:outerShdw>
              </a:effectLst>
            </a:endParaRPr>
          </a:p>
          <a:p>
            <a:pPr marL="0" indent="0" algn="just">
              <a:spcBef>
                <a:spcPts val="600"/>
              </a:spcBef>
              <a:buFont typeface="Arial" panose="020B0604020202020204" pitchFamily="34" charset="0"/>
              <a:buNone/>
            </a:pPr>
            <a:r>
              <a:rPr lang="en-ZA" sz="10400" smtClean="0"/>
              <a:t>A pervasive focus on negative aspects of life (pain, death, loss, disappointment, conflict, guilt, resentment, unsolved problems, potential mistakes, betrayal, things that could go wrong, etc.) while minimizing or neglecting positive aspects.  An exaggerated expectation, in a wide range of contexts, that things will eventually go seriously wrong. An inordinate fear of making mistakes that might lead to: financial collapse, loss, humiliation, or being trapped in a bad situation. Frequently characterized by chronic worry, vigilance, complaining, or indecision.</a:t>
            </a:r>
            <a:endParaRPr lang="en-ZA" sz="10400" dirty="0"/>
          </a:p>
        </p:txBody>
      </p:sp>
    </p:spTree>
    <p:extLst>
      <p:ext uri="{BB962C8B-B14F-4D97-AF65-F5344CB8AC3E}">
        <p14:creationId xmlns:p14="http://schemas.microsoft.com/office/powerpoint/2010/main" val="672307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TotalTime>
  <Words>1467</Words>
  <Application>Microsoft Office PowerPoint</Application>
  <PresentationFormat>Widescreen</PresentationFormat>
  <Paragraphs>89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Edwards</dc:creator>
  <cp:lastModifiedBy>David Edwards</cp:lastModifiedBy>
  <cp:revision>47</cp:revision>
  <dcterms:created xsi:type="dcterms:W3CDTF">2015-05-03T16:37:23Z</dcterms:created>
  <dcterms:modified xsi:type="dcterms:W3CDTF">2015-05-17T17:32:06Z</dcterms:modified>
</cp:coreProperties>
</file>