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5" r:id="rId4"/>
    <p:sldId id="262" r:id="rId5"/>
    <p:sldId id="266" r:id="rId6"/>
    <p:sldId id="260" r:id="rId7"/>
    <p:sldId id="263"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872519C-4A67-47F5-A19E-CF12694AEB02}" type="datetimeFigureOut">
              <a:rPr lang="en-ZA" smtClean="0"/>
              <a:t>2015-05-18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CC0B5BD-4D1D-42BD-88C3-927C4AE5A1AC}" type="slidenum">
              <a:rPr lang="en-ZA" smtClean="0"/>
              <a:t>‹#›</a:t>
            </a:fld>
            <a:endParaRPr lang="en-ZA"/>
          </a:p>
        </p:txBody>
      </p:sp>
    </p:spTree>
    <p:extLst>
      <p:ext uri="{BB962C8B-B14F-4D97-AF65-F5344CB8AC3E}">
        <p14:creationId xmlns:p14="http://schemas.microsoft.com/office/powerpoint/2010/main" val="3616209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72519C-4A67-47F5-A19E-CF12694AEB02}" type="datetimeFigureOut">
              <a:rPr lang="en-ZA" smtClean="0"/>
              <a:t>2015-05-18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CC0B5BD-4D1D-42BD-88C3-927C4AE5A1AC}" type="slidenum">
              <a:rPr lang="en-ZA" smtClean="0"/>
              <a:t>‹#›</a:t>
            </a:fld>
            <a:endParaRPr lang="en-ZA"/>
          </a:p>
        </p:txBody>
      </p:sp>
    </p:spTree>
    <p:extLst>
      <p:ext uri="{BB962C8B-B14F-4D97-AF65-F5344CB8AC3E}">
        <p14:creationId xmlns:p14="http://schemas.microsoft.com/office/powerpoint/2010/main" val="853090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72519C-4A67-47F5-A19E-CF12694AEB02}" type="datetimeFigureOut">
              <a:rPr lang="en-ZA" smtClean="0"/>
              <a:t>2015-05-18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CC0B5BD-4D1D-42BD-88C3-927C4AE5A1AC}" type="slidenum">
              <a:rPr lang="en-ZA" smtClean="0"/>
              <a:t>‹#›</a:t>
            </a:fld>
            <a:endParaRPr lang="en-ZA"/>
          </a:p>
        </p:txBody>
      </p:sp>
    </p:spTree>
    <p:extLst>
      <p:ext uri="{BB962C8B-B14F-4D97-AF65-F5344CB8AC3E}">
        <p14:creationId xmlns:p14="http://schemas.microsoft.com/office/powerpoint/2010/main" val="269176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72519C-4A67-47F5-A19E-CF12694AEB02}" type="datetimeFigureOut">
              <a:rPr lang="en-ZA" smtClean="0"/>
              <a:t>2015-05-18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CC0B5BD-4D1D-42BD-88C3-927C4AE5A1AC}" type="slidenum">
              <a:rPr lang="en-ZA" smtClean="0"/>
              <a:t>‹#›</a:t>
            </a:fld>
            <a:endParaRPr lang="en-ZA"/>
          </a:p>
        </p:txBody>
      </p:sp>
    </p:spTree>
    <p:extLst>
      <p:ext uri="{BB962C8B-B14F-4D97-AF65-F5344CB8AC3E}">
        <p14:creationId xmlns:p14="http://schemas.microsoft.com/office/powerpoint/2010/main" val="4142371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72519C-4A67-47F5-A19E-CF12694AEB02}" type="datetimeFigureOut">
              <a:rPr lang="en-ZA" smtClean="0"/>
              <a:t>2015-05-18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CC0B5BD-4D1D-42BD-88C3-927C4AE5A1AC}" type="slidenum">
              <a:rPr lang="en-ZA" smtClean="0"/>
              <a:t>‹#›</a:t>
            </a:fld>
            <a:endParaRPr lang="en-ZA"/>
          </a:p>
        </p:txBody>
      </p:sp>
    </p:spTree>
    <p:extLst>
      <p:ext uri="{BB962C8B-B14F-4D97-AF65-F5344CB8AC3E}">
        <p14:creationId xmlns:p14="http://schemas.microsoft.com/office/powerpoint/2010/main" val="2947840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872519C-4A67-47F5-A19E-CF12694AEB02}" type="datetimeFigureOut">
              <a:rPr lang="en-ZA" smtClean="0"/>
              <a:t>2015-05-18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CC0B5BD-4D1D-42BD-88C3-927C4AE5A1AC}" type="slidenum">
              <a:rPr lang="en-ZA" smtClean="0"/>
              <a:t>‹#›</a:t>
            </a:fld>
            <a:endParaRPr lang="en-ZA"/>
          </a:p>
        </p:txBody>
      </p:sp>
    </p:spTree>
    <p:extLst>
      <p:ext uri="{BB962C8B-B14F-4D97-AF65-F5344CB8AC3E}">
        <p14:creationId xmlns:p14="http://schemas.microsoft.com/office/powerpoint/2010/main" val="1677923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872519C-4A67-47F5-A19E-CF12694AEB02}" type="datetimeFigureOut">
              <a:rPr lang="en-ZA" smtClean="0"/>
              <a:t>2015-05-18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BCC0B5BD-4D1D-42BD-88C3-927C4AE5A1AC}" type="slidenum">
              <a:rPr lang="en-ZA" smtClean="0"/>
              <a:t>‹#›</a:t>
            </a:fld>
            <a:endParaRPr lang="en-ZA"/>
          </a:p>
        </p:txBody>
      </p:sp>
    </p:spTree>
    <p:extLst>
      <p:ext uri="{BB962C8B-B14F-4D97-AF65-F5344CB8AC3E}">
        <p14:creationId xmlns:p14="http://schemas.microsoft.com/office/powerpoint/2010/main" val="73369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872519C-4A67-47F5-A19E-CF12694AEB02}" type="datetimeFigureOut">
              <a:rPr lang="en-ZA" smtClean="0"/>
              <a:t>2015-05-18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BCC0B5BD-4D1D-42BD-88C3-927C4AE5A1AC}" type="slidenum">
              <a:rPr lang="en-ZA" smtClean="0"/>
              <a:t>‹#›</a:t>
            </a:fld>
            <a:endParaRPr lang="en-ZA"/>
          </a:p>
        </p:txBody>
      </p:sp>
    </p:spTree>
    <p:extLst>
      <p:ext uri="{BB962C8B-B14F-4D97-AF65-F5344CB8AC3E}">
        <p14:creationId xmlns:p14="http://schemas.microsoft.com/office/powerpoint/2010/main" val="2598216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2519C-4A67-47F5-A19E-CF12694AEB02}" type="datetimeFigureOut">
              <a:rPr lang="en-ZA" smtClean="0"/>
              <a:t>2015-05-18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BCC0B5BD-4D1D-42BD-88C3-927C4AE5A1AC}" type="slidenum">
              <a:rPr lang="en-ZA" smtClean="0"/>
              <a:t>‹#›</a:t>
            </a:fld>
            <a:endParaRPr lang="en-ZA"/>
          </a:p>
        </p:txBody>
      </p:sp>
    </p:spTree>
    <p:extLst>
      <p:ext uri="{BB962C8B-B14F-4D97-AF65-F5344CB8AC3E}">
        <p14:creationId xmlns:p14="http://schemas.microsoft.com/office/powerpoint/2010/main" val="2965975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72519C-4A67-47F5-A19E-CF12694AEB02}" type="datetimeFigureOut">
              <a:rPr lang="en-ZA" smtClean="0"/>
              <a:t>2015-05-18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CC0B5BD-4D1D-42BD-88C3-927C4AE5A1AC}" type="slidenum">
              <a:rPr lang="en-ZA" smtClean="0"/>
              <a:t>‹#›</a:t>
            </a:fld>
            <a:endParaRPr lang="en-ZA"/>
          </a:p>
        </p:txBody>
      </p:sp>
    </p:spTree>
    <p:extLst>
      <p:ext uri="{BB962C8B-B14F-4D97-AF65-F5344CB8AC3E}">
        <p14:creationId xmlns:p14="http://schemas.microsoft.com/office/powerpoint/2010/main" val="254152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72519C-4A67-47F5-A19E-CF12694AEB02}" type="datetimeFigureOut">
              <a:rPr lang="en-ZA" smtClean="0"/>
              <a:t>2015-05-18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CC0B5BD-4D1D-42BD-88C3-927C4AE5A1AC}" type="slidenum">
              <a:rPr lang="en-ZA" smtClean="0"/>
              <a:t>‹#›</a:t>
            </a:fld>
            <a:endParaRPr lang="en-ZA"/>
          </a:p>
        </p:txBody>
      </p:sp>
    </p:spTree>
    <p:extLst>
      <p:ext uri="{BB962C8B-B14F-4D97-AF65-F5344CB8AC3E}">
        <p14:creationId xmlns:p14="http://schemas.microsoft.com/office/powerpoint/2010/main" val="1531199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72519C-4A67-47F5-A19E-CF12694AEB02}" type="datetimeFigureOut">
              <a:rPr lang="en-ZA" smtClean="0"/>
              <a:t>2015-05-18</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0B5BD-4D1D-42BD-88C3-927C4AE5A1AC}" type="slidenum">
              <a:rPr lang="en-ZA" smtClean="0"/>
              <a:t>‹#›</a:t>
            </a:fld>
            <a:endParaRPr lang="en-ZA"/>
          </a:p>
        </p:txBody>
      </p:sp>
    </p:spTree>
    <p:extLst>
      <p:ext uri="{BB962C8B-B14F-4D97-AF65-F5344CB8AC3E}">
        <p14:creationId xmlns:p14="http://schemas.microsoft.com/office/powerpoint/2010/main" val="2692862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amazon.co.uk/Breaking-Negative-Thinking-Patterns-Self-Help/dp/1118877713" TargetMode="External"/><Relationship Id="rId3" Type="http://schemas.openxmlformats.org/officeDocument/2006/relationships/image" Target="../media/image1.jpg"/><Relationship Id="rId7" Type="http://schemas.openxmlformats.org/officeDocument/2006/relationships/hyperlink" Target="http://www.amazon.co.uk/Schema-Therapy-Practitioners-Jeffrey-Young/dp/1593853726/ref=sr_1_3_title_1_pap?s=books&amp;ie=UTF8&amp;qid=132" TargetMode="External"/><Relationship Id="rId2" Type="http://schemas.openxmlformats.org/officeDocument/2006/relationships/hyperlink" Target="http://www.amazon.co.uk/Reinventing-Your-Life-Breakthrough-Behaviour/dp/0452272041"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20http:/www.amazon.co.uk/Schema-Therapy-CBT-Distinctive-Features/dp/0415462991/ref=sr_1_2?s=books&amp;ie=UTF8&amp;qid=1327069332&amp;sr=1-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mazon.co.uk/Schema-Therapy-Practitioners-Jeffrey-Young/dp/1593853726/ref=sr_1_3_title_1_pap?s=books&amp;ie=UTF8&amp;qid=132" TargetMode="External"/><Relationship Id="rId1" Type="http://schemas.openxmlformats.org/officeDocument/2006/relationships/slideLayout" Target="../slideLayouts/slideLayout2.xml"/><Relationship Id="rId5" Type="http://schemas.openxmlformats.org/officeDocument/2006/relationships/hyperlink" Target="http://www.amazon.co.uk/Schema-Therapy-Practice-Introductory-Approach/dp/1119962862/" TargetMode="Externa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amazon.co.uk/Schema-Therapy-Borderline-Personality-Disorders/dp/0470510803/" TargetMode="External"/><Relationship Id="rId7" Type="http://schemas.openxmlformats.org/officeDocument/2006/relationships/hyperlink" Target="http://www.amazon.co.uk/Schema-Therapy-Clinicians-Guide-Delivering/dp/111850917X" TargetMode="External"/><Relationship Id="rId2" Type="http://schemas.openxmlformats.org/officeDocument/2006/relationships/hyperlink" Target="http://www.amazon.co.uk/Schema-Therapy-Borderline-Personality-Disorder/dp/1119958296"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www.amazon.co.uk/Schema-Therapy-Borderline-Personality-Disorders/dp/0470510803/ref=sr_1_2?s=books&amp;ie=UTF8&amp;qid=132707111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amazon.co.uk/Wiley-Blackwell-Handbook-Schema-Therapy-Research/dp/047097561X" TargetMode="External"/><Relationship Id="rId1" Type="http://schemas.openxmlformats.org/officeDocument/2006/relationships/slideLayout" Target="../slideLayouts/slideLayout2.xml"/><Relationship Id="rId6" Type="http://schemas.openxmlformats.org/officeDocument/2006/relationships/hyperlink" Target="http://www.amazon.co.uk/Schema-Therapy-Borderline-Personality-Disorders/dp/0470510803/ref=sr_1_2?s=books&amp;ie=UTF8&amp;qid=1327071117" TargetMode="External"/><Relationship Id="rId5" Type="http://schemas.openxmlformats.org/officeDocument/2006/relationships/hyperlink" Target="http://www.amazon.co.uk/Cognitive-Schemas-Beliefs-Psychological-Problems/dp/1591477824/ref=sr_1_sc_1?s=books&amp;ie=UTF8&amp;qid=132707"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amazon.co.uk/Disarming-Narcissist-Surviving-Thriving-Self-Absorbed/dp/1608827607" TargetMode="External"/><Relationship Id="rId1" Type="http://schemas.openxmlformats.org/officeDocument/2006/relationships/slideLayout" Target="../slideLayouts/slideLayout2.xml"/><Relationship Id="rId5" Type="http://schemas.openxmlformats.org/officeDocument/2006/relationships/hyperlink" Target="http://www.amazon.co.uk/Schema-Therapy-Couples-Practitioners-Relationships/dp/1118972678" TargetMode="Externa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hyperlink" Target="http://www.amazon.co.uk/Emotional-Alchemy-Your-Mind-Heart/dp/1844130452" TargetMode="External"/><Relationship Id="rId2" Type="http://schemas.openxmlformats.org/officeDocument/2006/relationships/hyperlink" Target="http://www.amazon.co.uk/gp/product/1118753178"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www.amazon.co.uk/Cognitive-Therapy-Personality-Disorders-Schema-Focused/dp/1568870477/ref=sr_1_1?s=books&amp;ie=UTF8&amp;qid=13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amazon.co.uk/Praxis-Schematherapie-Lehrbuch-Grundlagen-Anwendung/dp/3794527674" TargetMode="External"/><Relationship Id="rId7" Type="http://schemas.openxmlformats.org/officeDocument/2006/relationships/image" Target="../media/image18.png"/><Relationship Id="rId2" Type="http://schemas.openxmlformats.org/officeDocument/2006/relationships/hyperlink" Target="http://www.amazon.co.uk/Einladung-zur-Schematherapie-Grundlagen-Anwendung/dp/3621281347/" TargetMode="Externa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hyperlink" Target="http://www.amazon.co.uk/Schema-Therapy-Borderline-Personality-Disorders/dp/0470510803/ref=sr_1_2?s=books&amp;ie=UTF8&amp;qid=132707111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6377" y="183971"/>
            <a:ext cx="10577423" cy="1041101"/>
          </a:xfrm>
        </p:spPr>
        <p:txBody>
          <a:bodyPr>
            <a:normAutofit/>
          </a:bodyPr>
          <a:lstStyle/>
          <a:p>
            <a:pPr algn="ctr"/>
            <a:r>
              <a:rPr lang="en-ZA" sz="3600" b="1" i="0" u="none" strike="noStrike" baseline="0" dirty="0" smtClean="0">
                <a:solidFill>
                  <a:srgbClr val="000080"/>
                </a:solidFill>
                <a:latin typeface="Calibri" panose="020F0502020204030204" pitchFamily="34" charset="0"/>
              </a:rPr>
              <a:t>A SELECTION OF BOOKS ON SCHEMA THERAPY</a:t>
            </a:r>
            <a:r>
              <a:rPr lang="en-ZA" b="0" i="0" u="none" strike="noStrike" baseline="0" dirty="0" smtClean="0">
                <a:solidFill>
                  <a:srgbClr val="000080"/>
                </a:solidFill>
                <a:latin typeface="Calibri" panose="020F0502020204030204" pitchFamily="34" charset="0"/>
              </a:rPr>
              <a:t/>
            </a:r>
            <a:br>
              <a:rPr lang="en-ZA" b="0" i="0" u="none" strike="noStrike" baseline="0" dirty="0" smtClean="0">
                <a:solidFill>
                  <a:srgbClr val="000080"/>
                </a:solidFill>
                <a:latin typeface="Calibri" panose="020F0502020204030204" pitchFamily="34" charset="0"/>
              </a:rPr>
            </a:br>
            <a:r>
              <a:rPr lang="en-GB" sz="2000" b="0" i="1" u="none" strike="noStrike" baseline="0" dirty="0" smtClean="0">
                <a:latin typeface="Calibri" panose="020F0502020204030204" pitchFamily="34" charset="0"/>
              </a:rPr>
              <a:t>David Edwards </a:t>
            </a:r>
            <a:r>
              <a:rPr lang="en-GB" sz="2000" b="0" i="1" u="none" strike="noStrike" baseline="0" dirty="0" smtClean="0">
                <a:latin typeface="Calibri" panose="020F0502020204030204" pitchFamily="34" charset="0"/>
              </a:rPr>
              <a:t>May </a:t>
            </a:r>
            <a:r>
              <a:rPr lang="en-GB" sz="2000" b="0" i="1" u="none" strike="noStrike" baseline="0" dirty="0" smtClean="0">
                <a:latin typeface="Calibri" panose="020F0502020204030204" pitchFamily="34" charset="0"/>
              </a:rPr>
              <a:t>2015</a:t>
            </a:r>
            <a:endParaRPr lang="en-ZA" dirty="0"/>
          </a:p>
        </p:txBody>
      </p:sp>
      <p:sp>
        <p:nvSpPr>
          <p:cNvPr id="3" name="Content Placeholder 2"/>
          <p:cNvSpPr>
            <a:spLocks noGrp="1"/>
          </p:cNvSpPr>
          <p:nvPr>
            <p:ph idx="1"/>
          </p:nvPr>
        </p:nvSpPr>
        <p:spPr>
          <a:xfrm>
            <a:off x="533400" y="3348960"/>
            <a:ext cx="9602638" cy="1475116"/>
          </a:xfrm>
        </p:spPr>
        <p:txBody>
          <a:bodyPr>
            <a:normAutofit/>
          </a:bodyPr>
          <a:lstStyle/>
          <a:p>
            <a:pPr marL="0" indent="0">
              <a:spcBef>
                <a:spcPts val="0"/>
              </a:spcBef>
              <a:buNone/>
            </a:pPr>
            <a:r>
              <a:rPr lang="en-ZA" sz="1800" dirty="0">
                <a:latin typeface="Calibri" panose="020F0502020204030204" pitchFamily="34" charset="0"/>
              </a:rPr>
              <a:t>Young, J. E. &amp; </a:t>
            </a:r>
            <a:r>
              <a:rPr lang="en-ZA" sz="1800" dirty="0" err="1">
                <a:latin typeface="Calibri" panose="020F0502020204030204" pitchFamily="34" charset="0"/>
              </a:rPr>
              <a:t>Klosko</a:t>
            </a:r>
            <a:r>
              <a:rPr lang="en-ZA" sz="1800" dirty="0">
                <a:latin typeface="Calibri" panose="020F0502020204030204" pitchFamily="34" charset="0"/>
              </a:rPr>
              <a:t>, J. (1994). </a:t>
            </a:r>
            <a:r>
              <a:rPr lang="en-US" sz="1800" i="1" dirty="0">
                <a:latin typeface="Calibri" panose="020F0502020204030204" pitchFamily="34" charset="0"/>
              </a:rPr>
              <a:t>Reinventing your life</a:t>
            </a:r>
            <a:r>
              <a:rPr lang="en-GB" sz="1800" dirty="0">
                <a:latin typeface="Calibri" panose="020F0502020204030204" pitchFamily="34" charset="0"/>
              </a:rPr>
              <a:t>. New York: </a:t>
            </a:r>
            <a:r>
              <a:rPr lang="en-GB" sz="1800" dirty="0" smtClean="0">
                <a:latin typeface="Calibri" panose="020F0502020204030204" pitchFamily="34" charset="0"/>
              </a:rPr>
              <a:t>Plume</a:t>
            </a:r>
          </a:p>
          <a:p>
            <a:pPr marL="0" indent="0">
              <a:spcBef>
                <a:spcPts val="0"/>
              </a:spcBef>
              <a:buNone/>
            </a:pPr>
            <a:r>
              <a:rPr lang="en-ZA" sz="1800" i="0" u="none" strike="noStrike" baseline="0" dirty="0" smtClean="0">
                <a:solidFill>
                  <a:srgbClr val="000080"/>
                </a:solidFill>
                <a:latin typeface="Calibri" panose="020F0502020204030204" pitchFamily="34" charset="0"/>
              </a:rPr>
              <a:t>The classic </a:t>
            </a:r>
            <a:r>
              <a:rPr lang="en-ZA" sz="1800" i="0" u="none" strike="noStrike" baseline="0" dirty="0" err="1" smtClean="0">
                <a:solidFill>
                  <a:srgbClr val="000080"/>
                </a:solidFill>
                <a:latin typeface="Calibri" panose="020F0502020204030204" pitchFamily="34" charset="0"/>
              </a:rPr>
              <a:t>bibliotherapy</a:t>
            </a:r>
            <a:r>
              <a:rPr lang="en-ZA" sz="1800" i="0" u="none" strike="noStrike" dirty="0" smtClean="0">
                <a:solidFill>
                  <a:srgbClr val="000080"/>
                </a:solidFill>
                <a:latin typeface="Calibri" panose="020F0502020204030204" pitchFamily="34" charset="0"/>
              </a:rPr>
              <a:t> for </a:t>
            </a:r>
            <a:r>
              <a:rPr lang="en-ZA" sz="1800" i="0" u="none" strike="noStrike" baseline="0" dirty="0" smtClean="0">
                <a:solidFill>
                  <a:srgbClr val="000080"/>
                </a:solidFill>
                <a:latin typeface="Calibri" panose="020F0502020204030204" pitchFamily="34" charset="0"/>
              </a:rPr>
              <a:t>clients.  It focuses on several of the prominent EMSs and shows how </a:t>
            </a:r>
            <a:r>
              <a:rPr lang="en-ZA" sz="1800" dirty="0" smtClean="0">
                <a:solidFill>
                  <a:srgbClr val="000080"/>
                </a:solidFill>
                <a:latin typeface="Calibri" panose="020F0502020204030204" pitchFamily="34" charset="0"/>
              </a:rPr>
              <a:t>coping patterns </a:t>
            </a:r>
            <a:r>
              <a:rPr lang="en-ZA" sz="1800" i="0" u="none" strike="noStrike" baseline="0" dirty="0" smtClean="0">
                <a:solidFill>
                  <a:srgbClr val="000080"/>
                </a:solidFill>
                <a:latin typeface="Calibri" panose="020F0502020204030204" pitchFamily="34" charset="0"/>
              </a:rPr>
              <a:t>create “</a:t>
            </a:r>
            <a:r>
              <a:rPr lang="en-ZA" sz="1800" i="0" u="none" strike="noStrike" baseline="0" dirty="0" err="1" smtClean="0">
                <a:solidFill>
                  <a:srgbClr val="000080"/>
                </a:solidFill>
                <a:latin typeface="Calibri" panose="020F0502020204030204" pitchFamily="34" charset="0"/>
              </a:rPr>
              <a:t>Lifetraps</a:t>
            </a:r>
            <a:r>
              <a:rPr lang="en-ZA" sz="1800" i="0" u="none" strike="noStrike" baseline="0" dirty="0" smtClean="0">
                <a:solidFill>
                  <a:srgbClr val="000080"/>
                </a:solidFill>
                <a:latin typeface="Calibri" panose="020F0502020204030204" pitchFamily="34" charset="0"/>
              </a:rPr>
              <a:t>” and how schema therapy helps to overcome them</a:t>
            </a:r>
            <a:endParaRPr lang="en-GB" sz="1800" b="0" i="0" u="none" strike="noStrike" baseline="0" dirty="0" smtClean="0">
              <a:latin typeface="Calibri" panose="020F0502020204030204" pitchFamily="34" charset="0"/>
            </a:endParaRPr>
          </a:p>
          <a:p>
            <a:pPr marL="0" indent="0">
              <a:spcBef>
                <a:spcPts val="0"/>
              </a:spcBef>
              <a:buNone/>
            </a:pPr>
            <a:r>
              <a:rPr lang="en-ZA" sz="1800" b="0" i="0" u="none" strike="noStrike" baseline="0" dirty="0" smtClean="0">
                <a:latin typeface="Calibri" panose="020F0502020204030204" pitchFamily="34" charset="0"/>
              </a:rPr>
              <a:t>See it at:  </a:t>
            </a:r>
            <a:r>
              <a:rPr lang="en-ZA" sz="1600" b="0" i="0" u="none" strike="noStrike" baseline="0" dirty="0" smtClean="0">
                <a:latin typeface="Calibri" panose="020F0502020204030204" pitchFamily="34" charset="0"/>
                <a:hlinkClick r:id="rId2"/>
              </a:rPr>
              <a:t>http://www.amazon.co.uk/Reinventing-Your-Life-Breakthrough-Behaviour/dp/0452272041</a:t>
            </a:r>
            <a:r>
              <a:rPr lang="en-ZA" sz="1600" b="0" i="0" u="none" strike="noStrike" dirty="0" smtClean="0">
                <a:latin typeface="Calibri" panose="020F0502020204030204" pitchFamily="34" charset="0"/>
              </a:rPr>
              <a:t> </a:t>
            </a:r>
            <a:endParaRPr lang="en-ZA"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6038" y="2808403"/>
            <a:ext cx="1347158" cy="2194200"/>
          </a:xfrm>
          <a:prstGeom prst="rect">
            <a:avLst/>
          </a:prstGeom>
        </p:spPr>
      </p:pic>
      <p:sp>
        <p:nvSpPr>
          <p:cNvPr id="8" name="Content Placeholder 2"/>
          <p:cNvSpPr txBox="1">
            <a:spLocks/>
          </p:cNvSpPr>
          <p:nvPr/>
        </p:nvSpPr>
        <p:spPr>
          <a:xfrm>
            <a:off x="1975448" y="5191005"/>
            <a:ext cx="10182676" cy="1828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en-ZA" sz="1700" dirty="0"/>
              <a:t>Rafaeli, E., Bernstein,  D. P. &amp; Young, J. (2011)</a:t>
            </a:r>
            <a:r>
              <a:rPr lang="en-ZA" sz="1700" i="1" dirty="0"/>
              <a:t> Schema Therapy (The CBT Distinctive features series)</a:t>
            </a:r>
            <a:r>
              <a:rPr lang="en-ZA" sz="1700" dirty="0"/>
              <a:t>. London: Routledge</a:t>
            </a:r>
            <a:r>
              <a:rPr lang="en-ZA" sz="1700" dirty="0" smtClean="0"/>
              <a:t>.</a:t>
            </a:r>
          </a:p>
          <a:p>
            <a:pPr marL="0" indent="0">
              <a:lnSpc>
                <a:spcPct val="110000"/>
              </a:lnSpc>
              <a:spcBef>
                <a:spcPts val="0"/>
              </a:spcBef>
              <a:buNone/>
            </a:pPr>
            <a:r>
              <a:rPr lang="en-ZA" sz="1700" i="0" u="none" strike="noStrike" baseline="0" dirty="0" smtClean="0">
                <a:solidFill>
                  <a:srgbClr val="000080"/>
                </a:solidFill>
              </a:rPr>
              <a:t>A brief well organized introduction that covers all the important</a:t>
            </a:r>
            <a:r>
              <a:rPr lang="en-ZA" sz="1700" i="0" u="none" strike="noStrike" dirty="0" smtClean="0">
                <a:solidFill>
                  <a:srgbClr val="000080"/>
                </a:solidFill>
              </a:rPr>
              <a:t> concepts</a:t>
            </a:r>
            <a:r>
              <a:rPr lang="en-ZA" sz="1700" i="0" u="none" strike="noStrike" baseline="0" dirty="0" smtClean="0">
                <a:solidFill>
                  <a:srgbClr val="000080"/>
                </a:solidFill>
              </a:rPr>
              <a:t>.</a:t>
            </a:r>
            <a:endParaRPr lang="en-ZA" sz="1700" dirty="0" smtClean="0">
              <a:solidFill>
                <a:schemeClr val="accent1">
                  <a:lumMod val="75000"/>
                </a:schemeClr>
              </a:solidFill>
            </a:endParaRPr>
          </a:p>
          <a:p>
            <a:pPr marL="0" indent="0">
              <a:lnSpc>
                <a:spcPct val="110000"/>
              </a:lnSpc>
              <a:spcBef>
                <a:spcPts val="0"/>
              </a:spcBef>
              <a:buNone/>
            </a:pPr>
            <a:r>
              <a:rPr lang="en-GB" sz="1700" dirty="0" smtClean="0"/>
              <a:t>See </a:t>
            </a:r>
            <a:r>
              <a:rPr lang="en-GB" sz="1700" dirty="0"/>
              <a:t>it at:</a:t>
            </a:r>
          </a:p>
          <a:p>
            <a:pPr marL="0" indent="0">
              <a:lnSpc>
                <a:spcPct val="110000"/>
              </a:lnSpc>
              <a:spcBef>
                <a:spcPts val="0"/>
              </a:spcBef>
              <a:buNone/>
            </a:pPr>
            <a:r>
              <a:rPr lang="en-GB" sz="1700" u="sng" dirty="0">
                <a:hlinkClick r:id="rId4"/>
              </a:rPr>
              <a:t>http://</a:t>
            </a:r>
            <a:r>
              <a:rPr lang="en-GB" sz="1700" u="sng" dirty="0" smtClean="0">
                <a:hlinkClick r:id="rId4"/>
              </a:rPr>
              <a:t>www.amazon.co.uk/Schema-Therapy-CBT-Distinctive-Features/dp/0415462991/ </a:t>
            </a:r>
            <a:endParaRPr lang="en-GB" sz="1700" dirty="0">
              <a:hlinkClick r:id="rId4"/>
            </a:endParaRPr>
          </a:p>
          <a:p>
            <a:pPr marL="0" indent="0">
              <a:lnSpc>
                <a:spcPct val="110000"/>
              </a:lnSpc>
              <a:spcBef>
                <a:spcPts val="0"/>
              </a:spcBef>
              <a:buNone/>
            </a:pPr>
            <a:endParaRPr lang="en-ZA"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540" y="4506398"/>
            <a:ext cx="1546019" cy="2300868"/>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9526" y="957134"/>
            <a:ext cx="1447033" cy="2157415"/>
          </a:xfrm>
          <a:prstGeom prst="rect">
            <a:avLst/>
          </a:prstGeom>
        </p:spPr>
      </p:pic>
      <p:sp>
        <p:nvSpPr>
          <p:cNvPr id="11" name="Content Placeholder 2"/>
          <p:cNvSpPr txBox="1">
            <a:spLocks/>
          </p:cNvSpPr>
          <p:nvPr/>
        </p:nvSpPr>
        <p:spPr>
          <a:xfrm>
            <a:off x="1975448" y="1155940"/>
            <a:ext cx="9433121" cy="13546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ZA" sz="1800" dirty="0" smtClean="0">
                <a:latin typeface="Calibri" panose="020F0502020204030204" pitchFamily="34" charset="0"/>
              </a:rPr>
              <a:t>Jacob, </a:t>
            </a:r>
            <a:r>
              <a:rPr lang="en-ZA" sz="1800" dirty="0" err="1" smtClean="0">
                <a:latin typeface="Calibri" panose="020F0502020204030204" pitchFamily="34" charset="0"/>
              </a:rPr>
              <a:t>Gitta</a:t>
            </a:r>
            <a:r>
              <a:rPr lang="en-ZA" sz="1800" dirty="0" smtClean="0">
                <a:latin typeface="Calibri" panose="020F0502020204030204" pitchFamily="34" charset="0"/>
              </a:rPr>
              <a:t>, van </a:t>
            </a:r>
            <a:r>
              <a:rPr lang="en-ZA" sz="1800" dirty="0" err="1" smtClean="0">
                <a:latin typeface="Calibri" panose="020F0502020204030204" pitchFamily="34" charset="0"/>
              </a:rPr>
              <a:t>Genderen</a:t>
            </a:r>
            <a:r>
              <a:rPr lang="en-ZA" sz="1800" dirty="0" smtClean="0">
                <a:latin typeface="Calibri" panose="020F0502020204030204" pitchFamily="34" charset="0"/>
              </a:rPr>
              <a:t>, </a:t>
            </a:r>
            <a:r>
              <a:rPr lang="en-ZA" sz="1800" dirty="0" err="1" smtClean="0">
                <a:latin typeface="Calibri" panose="020F0502020204030204" pitchFamily="34" charset="0"/>
              </a:rPr>
              <a:t>Hannie</a:t>
            </a:r>
            <a:r>
              <a:rPr lang="en-ZA" sz="1800" dirty="0" smtClean="0">
                <a:latin typeface="Calibri" panose="020F0502020204030204" pitchFamily="34" charset="0"/>
              </a:rPr>
              <a:t>., &amp; </a:t>
            </a:r>
            <a:r>
              <a:rPr lang="en-ZA" sz="1800" dirty="0" err="1" smtClean="0">
                <a:latin typeface="Calibri" panose="020F0502020204030204" pitchFamily="34" charset="0"/>
              </a:rPr>
              <a:t>Seebauer</a:t>
            </a:r>
            <a:r>
              <a:rPr lang="en-ZA" sz="1800" dirty="0" smtClean="0">
                <a:latin typeface="Calibri" panose="020F0502020204030204" pitchFamily="34" charset="0"/>
              </a:rPr>
              <a:t>, Laura. (2015). </a:t>
            </a:r>
            <a:r>
              <a:rPr lang="en-ZA" sz="1800" i="1" dirty="0" smtClean="0">
                <a:latin typeface="Calibri" panose="020F0502020204030204" pitchFamily="34" charset="0"/>
              </a:rPr>
              <a:t>Breaking negative thinking patterns</a:t>
            </a:r>
            <a:r>
              <a:rPr lang="en-US" sz="1800" dirty="0" smtClean="0">
                <a:latin typeface="Calibri" panose="020F0502020204030204" pitchFamily="34" charset="0"/>
              </a:rPr>
              <a:t>. Chichester: Wiley-Blackwell.</a:t>
            </a:r>
          </a:p>
          <a:p>
            <a:pPr marL="0" indent="0">
              <a:spcBef>
                <a:spcPts val="0"/>
              </a:spcBef>
              <a:buFont typeface="Arial" panose="020B0604020202020204" pitchFamily="34" charset="0"/>
              <a:buNone/>
            </a:pPr>
            <a:r>
              <a:rPr lang="en-ZA" sz="1800" dirty="0" smtClean="0">
                <a:solidFill>
                  <a:srgbClr val="000080"/>
                </a:solidFill>
                <a:latin typeface="Calibri" panose="020F0502020204030204" pitchFamily="34" charset="0"/>
              </a:rPr>
              <a:t>A </a:t>
            </a:r>
            <a:r>
              <a:rPr lang="en-ZA" sz="1800" dirty="0" err="1" smtClean="0">
                <a:solidFill>
                  <a:srgbClr val="000080"/>
                </a:solidFill>
                <a:latin typeface="Calibri" panose="020F0502020204030204" pitchFamily="34" charset="0"/>
              </a:rPr>
              <a:t>bibliotherapy</a:t>
            </a:r>
            <a:r>
              <a:rPr lang="en-ZA" sz="1800" dirty="0" smtClean="0">
                <a:solidFill>
                  <a:srgbClr val="000080"/>
                </a:solidFill>
                <a:latin typeface="Calibri" panose="020F0502020204030204" pitchFamily="34" charset="0"/>
              </a:rPr>
              <a:t> resource for clients.  Provides a very clear introduction to the schema therapy approach and shows how the basic concepts relate to client’s everyday experience.  There is a very clear explanation of the mode model and many useful practical exercises.</a:t>
            </a:r>
            <a:endParaRPr lang="en-ZA" sz="1800" dirty="0" smtClean="0">
              <a:solidFill>
                <a:srgbClr val="0000FF"/>
              </a:solidFill>
              <a:latin typeface="Calibri" panose="020F0502020204030204" pitchFamily="34" charset="0"/>
              <a:hlinkClick r:id="rId7"/>
            </a:endParaRPr>
          </a:p>
          <a:p>
            <a:pPr marL="0" indent="0">
              <a:spcBef>
                <a:spcPts val="0"/>
              </a:spcBef>
              <a:buNone/>
            </a:pPr>
            <a:r>
              <a:rPr lang="en-ZA" sz="1600" dirty="0"/>
              <a:t>See it at</a:t>
            </a:r>
            <a:r>
              <a:rPr lang="en-ZA" sz="1600" dirty="0" smtClean="0"/>
              <a:t>: </a:t>
            </a:r>
            <a:r>
              <a:rPr lang="en-ZA" sz="1600" dirty="0" smtClean="0">
                <a:hlinkClick r:id="rId8"/>
              </a:rPr>
              <a:t>http</a:t>
            </a:r>
            <a:r>
              <a:rPr lang="en-ZA" sz="1600" dirty="0">
                <a:hlinkClick r:id="rId8"/>
              </a:rPr>
              <a:t>://</a:t>
            </a:r>
            <a:r>
              <a:rPr lang="en-ZA" sz="1600" dirty="0" smtClean="0">
                <a:hlinkClick r:id="rId8"/>
              </a:rPr>
              <a:t>www.amazon.co.uk/Breaking-Negative-Thinking-Patterns-Self-Help/dp/1118877713</a:t>
            </a:r>
            <a:r>
              <a:rPr lang="en-ZA" sz="1600" dirty="0" smtClean="0"/>
              <a:t>  </a:t>
            </a:r>
            <a:endParaRPr lang="en-ZA" sz="1600" dirty="0"/>
          </a:p>
          <a:p>
            <a:pPr marL="0" indent="0">
              <a:spcBef>
                <a:spcPts val="0"/>
              </a:spcBef>
              <a:buFont typeface="Arial" panose="020B0604020202020204" pitchFamily="34" charset="0"/>
              <a:buNone/>
            </a:pPr>
            <a:endParaRPr lang="en-ZA" sz="1600" dirty="0"/>
          </a:p>
        </p:txBody>
      </p:sp>
    </p:spTree>
    <p:extLst>
      <p:ext uri="{BB962C8B-B14F-4D97-AF65-F5344CB8AC3E}">
        <p14:creationId xmlns:p14="http://schemas.microsoft.com/office/powerpoint/2010/main" val="3934496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15400" y="127289"/>
            <a:ext cx="3031510" cy="329911"/>
          </a:xfrm>
        </p:spPr>
        <p:txBody>
          <a:bodyPr>
            <a:normAutofit/>
          </a:bodyPr>
          <a:lstStyle/>
          <a:p>
            <a:pPr algn="r"/>
            <a:r>
              <a:rPr lang="en-ZA" sz="1400" dirty="0" smtClean="0"/>
              <a:t>Books on schema therapy page 2</a:t>
            </a:r>
            <a:endParaRPr lang="en-ZA" sz="1400" dirty="0"/>
          </a:p>
        </p:txBody>
      </p:sp>
      <p:sp>
        <p:nvSpPr>
          <p:cNvPr id="3" name="Content Placeholder 2"/>
          <p:cNvSpPr>
            <a:spLocks noGrp="1"/>
          </p:cNvSpPr>
          <p:nvPr>
            <p:ph idx="1"/>
          </p:nvPr>
        </p:nvSpPr>
        <p:spPr>
          <a:xfrm>
            <a:off x="3295291" y="707145"/>
            <a:ext cx="8651619" cy="2803806"/>
          </a:xfrm>
        </p:spPr>
        <p:txBody>
          <a:bodyPr>
            <a:noAutofit/>
          </a:bodyPr>
          <a:lstStyle/>
          <a:p>
            <a:pPr marL="0" indent="0">
              <a:spcBef>
                <a:spcPts val="0"/>
              </a:spcBef>
              <a:buNone/>
            </a:pPr>
            <a:r>
              <a:rPr lang="en-ZA" sz="1800" dirty="0">
                <a:latin typeface="Calibri" panose="020F0502020204030204" pitchFamily="34" charset="0"/>
              </a:rPr>
              <a:t>Young, J. E., </a:t>
            </a:r>
            <a:r>
              <a:rPr lang="en-ZA" sz="1800" dirty="0" err="1">
                <a:latin typeface="Calibri" panose="020F0502020204030204" pitchFamily="34" charset="0"/>
              </a:rPr>
              <a:t>Klosko</a:t>
            </a:r>
            <a:r>
              <a:rPr lang="en-ZA" sz="1800" dirty="0">
                <a:latin typeface="Calibri" panose="020F0502020204030204" pitchFamily="34" charset="0"/>
              </a:rPr>
              <a:t>, J., &amp; </a:t>
            </a:r>
            <a:r>
              <a:rPr lang="en-ZA" sz="1800" dirty="0" err="1">
                <a:latin typeface="Calibri" panose="020F0502020204030204" pitchFamily="34" charset="0"/>
              </a:rPr>
              <a:t>Weishaar</a:t>
            </a:r>
            <a:r>
              <a:rPr lang="en-ZA" sz="1800" dirty="0">
                <a:latin typeface="Calibri" panose="020F0502020204030204" pitchFamily="34" charset="0"/>
              </a:rPr>
              <a:t>, M. E. (2003). </a:t>
            </a:r>
            <a:r>
              <a:rPr lang="en-ZA" sz="1800" i="1" dirty="0">
                <a:latin typeface="Calibri" panose="020F0502020204030204" pitchFamily="34" charset="0"/>
              </a:rPr>
              <a:t>Schema therapy: A practitioner's guide</a:t>
            </a:r>
            <a:r>
              <a:rPr lang="en-US" sz="1800" dirty="0">
                <a:latin typeface="Calibri" panose="020F0502020204030204" pitchFamily="34" charset="0"/>
              </a:rPr>
              <a:t>. New York: Guilford.</a:t>
            </a:r>
          </a:p>
          <a:p>
            <a:pPr marL="0" indent="0">
              <a:spcBef>
                <a:spcPts val="0"/>
              </a:spcBef>
              <a:buNone/>
            </a:pPr>
            <a:r>
              <a:rPr lang="en-ZA" sz="1800" dirty="0" smtClean="0">
                <a:solidFill>
                  <a:srgbClr val="000080"/>
                </a:solidFill>
                <a:latin typeface="Calibri" panose="020F0502020204030204" pitchFamily="34" charset="0"/>
              </a:rPr>
              <a:t>A comprehensive account of schema therapy and its development from Jeff Young and colleagues. It provides the theoretical foundation for schema therapy as well as how to do it in practice.  Available in hardback or paperback.</a:t>
            </a:r>
            <a:endParaRPr lang="en-ZA" sz="1800" i="0" u="none" strike="noStrike" baseline="0" dirty="0" smtClean="0">
              <a:solidFill>
                <a:srgbClr val="000080"/>
              </a:solidFill>
              <a:latin typeface="Calibri" panose="020F0502020204030204" pitchFamily="34" charset="0"/>
            </a:endParaRPr>
          </a:p>
          <a:p>
            <a:pPr marL="0" indent="0">
              <a:buNone/>
            </a:pPr>
            <a:r>
              <a:rPr lang="en-ZA" sz="1800" dirty="0" smtClean="0">
                <a:latin typeface="Calibri" panose="020F0502020204030204" pitchFamily="34" charset="0"/>
              </a:rPr>
              <a:t>See </a:t>
            </a:r>
            <a:r>
              <a:rPr lang="en-ZA" sz="1800" dirty="0">
                <a:latin typeface="Calibri" panose="020F0502020204030204" pitchFamily="34" charset="0"/>
              </a:rPr>
              <a:t>it at:  </a:t>
            </a:r>
            <a:endParaRPr lang="en-ZA" sz="1800" dirty="0" smtClean="0">
              <a:latin typeface="Calibri" panose="020F0502020204030204" pitchFamily="34" charset="0"/>
            </a:endParaRPr>
          </a:p>
          <a:p>
            <a:pPr marL="0" indent="0">
              <a:buNone/>
            </a:pPr>
            <a:r>
              <a:rPr lang="en-ZA" sz="1800" u="sng" dirty="0" smtClean="0">
                <a:solidFill>
                  <a:srgbClr val="0000FF"/>
                </a:solidFill>
                <a:latin typeface="Calibri" panose="020F0502020204030204" pitchFamily="34" charset="0"/>
                <a:hlinkClick r:id="rId2"/>
              </a:rPr>
              <a:t>http</a:t>
            </a:r>
            <a:r>
              <a:rPr lang="en-ZA" sz="1800" u="sng" dirty="0">
                <a:solidFill>
                  <a:srgbClr val="0000FF"/>
                </a:solidFill>
                <a:latin typeface="Calibri" panose="020F0502020204030204" pitchFamily="34" charset="0"/>
                <a:hlinkClick r:id="rId2"/>
              </a:rPr>
              <a:t>://www.amazon.co.uk/Schema-Therapy-Practitioners-Jeffrey-Young/dp/1593853726</a:t>
            </a:r>
            <a:endParaRPr lang="en-ZA" sz="1800" dirty="0">
              <a:solidFill>
                <a:srgbClr val="0000FF"/>
              </a:solidFill>
              <a:latin typeface="Calibri" panose="020F0502020204030204" pitchFamily="34" charset="0"/>
              <a:hlinkClick r:id="rId2"/>
            </a:endParaRPr>
          </a:p>
          <a:p>
            <a:pPr marL="0" indent="0">
              <a:spcBef>
                <a:spcPts val="0"/>
              </a:spcBef>
              <a:buNone/>
            </a:pPr>
            <a:endParaRPr lang="en-ZA" sz="1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959" y="457200"/>
            <a:ext cx="2587633" cy="316800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0273" y="3221365"/>
            <a:ext cx="2063575" cy="3369215"/>
          </a:xfrm>
          <a:prstGeom prst="rect">
            <a:avLst/>
          </a:prstGeom>
        </p:spPr>
      </p:pic>
      <p:sp>
        <p:nvSpPr>
          <p:cNvPr id="10" name="Content Placeholder 2"/>
          <p:cNvSpPr txBox="1">
            <a:spLocks/>
          </p:cNvSpPr>
          <p:nvPr/>
        </p:nvSpPr>
        <p:spPr>
          <a:xfrm>
            <a:off x="479573" y="4101801"/>
            <a:ext cx="9320035" cy="27561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en-ZA" sz="1800" dirty="0" err="1" smtClean="0"/>
              <a:t>Arntz</a:t>
            </a:r>
            <a:r>
              <a:rPr lang="en-ZA" sz="1800" dirty="0" smtClean="0"/>
              <a:t>, A. &amp; Jacob, G. (2012)</a:t>
            </a:r>
            <a:r>
              <a:rPr lang="en-ZA" sz="1800" i="1" dirty="0" smtClean="0"/>
              <a:t>. Schema Therapy in practice</a:t>
            </a:r>
            <a:r>
              <a:rPr lang="en-ZA" sz="1800" dirty="0" smtClean="0"/>
              <a:t>. Oxford: Wiley/Blackwell.</a:t>
            </a:r>
          </a:p>
          <a:p>
            <a:pPr marL="0" indent="0">
              <a:lnSpc>
                <a:spcPct val="110000"/>
              </a:lnSpc>
              <a:spcBef>
                <a:spcPts val="0"/>
              </a:spcBef>
              <a:buNone/>
            </a:pPr>
            <a:r>
              <a:rPr lang="en-ZA" sz="1800" b="1" i="0" u="none" strike="noStrike" baseline="0" dirty="0" smtClean="0">
                <a:solidFill>
                  <a:srgbClr val="000080"/>
                </a:solidFill>
                <a:latin typeface="Calibri" panose="020F0502020204030204" pitchFamily="34" charset="0"/>
              </a:rPr>
              <a:t>A practical guide to working with schemas and schema modes</a:t>
            </a:r>
            <a:r>
              <a:rPr lang="en-ZA" sz="1800" dirty="0" smtClean="0">
                <a:solidFill>
                  <a:schemeClr val="accent1">
                    <a:lumMod val="75000"/>
                  </a:schemeClr>
                </a:solidFill>
              </a:rPr>
              <a:t>. </a:t>
            </a:r>
            <a:r>
              <a:rPr lang="en-ZA" sz="1800" dirty="0">
                <a:solidFill>
                  <a:schemeClr val="accent1">
                    <a:lumMod val="75000"/>
                  </a:schemeClr>
                </a:solidFill>
              </a:rPr>
              <a:t>Focuses on </a:t>
            </a:r>
            <a:r>
              <a:rPr lang="en-ZA" sz="1800" dirty="0" smtClean="0">
                <a:solidFill>
                  <a:schemeClr val="accent1">
                    <a:lumMod val="75000"/>
                  </a:schemeClr>
                </a:solidFill>
              </a:rPr>
              <a:t>the </a:t>
            </a:r>
            <a:r>
              <a:rPr lang="en-ZA" sz="1800" dirty="0">
                <a:solidFill>
                  <a:schemeClr val="accent1">
                    <a:lumMod val="75000"/>
                  </a:schemeClr>
                </a:solidFill>
              </a:rPr>
              <a:t>schema mode model, within which cases can be more easily conceptualized and </a:t>
            </a:r>
            <a:r>
              <a:rPr lang="en-ZA" sz="1800" dirty="0" smtClean="0">
                <a:solidFill>
                  <a:schemeClr val="accent1">
                    <a:lumMod val="75000"/>
                  </a:schemeClr>
                </a:solidFill>
              </a:rPr>
              <a:t>emotionally focused interventions </a:t>
            </a:r>
            <a:r>
              <a:rPr lang="en-ZA" sz="1800" dirty="0">
                <a:solidFill>
                  <a:schemeClr val="accent1">
                    <a:lumMod val="75000"/>
                  </a:schemeClr>
                </a:solidFill>
              </a:rPr>
              <a:t>more smoothly </a:t>
            </a:r>
            <a:r>
              <a:rPr lang="en-ZA" sz="1800" dirty="0" smtClean="0">
                <a:solidFill>
                  <a:schemeClr val="accent1">
                    <a:lumMod val="75000"/>
                  </a:schemeClr>
                </a:solidFill>
              </a:rPr>
              <a:t>introduced. Includes examples from a range of  personality </a:t>
            </a:r>
            <a:r>
              <a:rPr lang="en-ZA" sz="1800" dirty="0">
                <a:solidFill>
                  <a:schemeClr val="accent1">
                    <a:lumMod val="75000"/>
                  </a:schemeClr>
                </a:solidFill>
              </a:rPr>
              <a:t>disorders </a:t>
            </a:r>
            <a:r>
              <a:rPr lang="en-ZA" sz="1800" dirty="0" smtClean="0">
                <a:solidFill>
                  <a:schemeClr val="accent1">
                    <a:lumMod val="75000"/>
                  </a:schemeClr>
                </a:solidFill>
              </a:rPr>
              <a:t>as well as anxiety</a:t>
            </a:r>
            <a:r>
              <a:rPr lang="en-ZA" sz="1800" dirty="0">
                <a:solidFill>
                  <a:schemeClr val="accent1">
                    <a:lumMod val="75000"/>
                  </a:schemeClr>
                </a:solidFill>
              </a:rPr>
              <a:t>, depression and OCD</a:t>
            </a:r>
            <a:r>
              <a:rPr lang="en-ZA" sz="1800" dirty="0" smtClean="0">
                <a:solidFill>
                  <a:schemeClr val="accent1">
                    <a:lumMod val="75000"/>
                  </a:schemeClr>
                </a:solidFill>
              </a:rPr>
              <a:t>. </a:t>
            </a:r>
          </a:p>
          <a:p>
            <a:pPr marL="0" indent="0">
              <a:lnSpc>
                <a:spcPct val="110000"/>
              </a:lnSpc>
              <a:spcBef>
                <a:spcPts val="0"/>
              </a:spcBef>
              <a:buNone/>
            </a:pPr>
            <a:r>
              <a:rPr lang="en-GB" sz="1800" dirty="0" smtClean="0"/>
              <a:t>See it at:</a:t>
            </a:r>
          </a:p>
          <a:p>
            <a:pPr marL="0" indent="0">
              <a:lnSpc>
                <a:spcPct val="110000"/>
              </a:lnSpc>
              <a:spcBef>
                <a:spcPts val="0"/>
              </a:spcBef>
              <a:buNone/>
            </a:pPr>
            <a:r>
              <a:rPr lang="en-GB" sz="1800" dirty="0" smtClean="0">
                <a:hlinkClick r:id="rId5"/>
              </a:rPr>
              <a:t>http</a:t>
            </a:r>
            <a:r>
              <a:rPr lang="en-GB" sz="1800" dirty="0">
                <a:hlinkClick r:id="rId5"/>
              </a:rPr>
              <a:t>://</a:t>
            </a:r>
            <a:r>
              <a:rPr lang="en-GB" sz="1800" dirty="0" smtClean="0">
                <a:hlinkClick r:id="rId5"/>
              </a:rPr>
              <a:t>www.amazon.co.uk/Schema-Therapy-Practice-Introductory-Approach/dp/1119962862/</a:t>
            </a:r>
            <a:r>
              <a:rPr lang="en-GB" sz="1800" dirty="0" smtClean="0"/>
              <a:t> </a:t>
            </a:r>
            <a:endParaRPr lang="en-ZA" dirty="0"/>
          </a:p>
        </p:txBody>
      </p:sp>
    </p:spTree>
    <p:extLst>
      <p:ext uri="{BB962C8B-B14F-4D97-AF65-F5344CB8AC3E}">
        <p14:creationId xmlns:p14="http://schemas.microsoft.com/office/powerpoint/2010/main" val="1727059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15400" y="127289"/>
            <a:ext cx="3031510" cy="329911"/>
          </a:xfrm>
        </p:spPr>
        <p:txBody>
          <a:bodyPr>
            <a:normAutofit/>
          </a:bodyPr>
          <a:lstStyle/>
          <a:p>
            <a:pPr algn="r"/>
            <a:r>
              <a:rPr lang="en-ZA" sz="1400" dirty="0" smtClean="0"/>
              <a:t>Books on schema therapy page </a:t>
            </a:r>
            <a:r>
              <a:rPr lang="en-ZA" sz="1400" dirty="0" smtClean="0"/>
              <a:t>3</a:t>
            </a:r>
            <a:endParaRPr lang="en-ZA" sz="1400" dirty="0"/>
          </a:p>
        </p:txBody>
      </p:sp>
      <p:sp>
        <p:nvSpPr>
          <p:cNvPr id="5" name="Content Placeholder 2"/>
          <p:cNvSpPr txBox="1">
            <a:spLocks/>
          </p:cNvSpPr>
          <p:nvPr/>
        </p:nvSpPr>
        <p:spPr>
          <a:xfrm>
            <a:off x="376056" y="2709691"/>
            <a:ext cx="9911931" cy="18140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ZA" sz="1800" dirty="0"/>
              <a:t>Farrell, J. M. &amp; Shaw, I. A. (2012). </a:t>
            </a:r>
            <a:r>
              <a:rPr lang="en-ZA" sz="1800" i="1" dirty="0"/>
              <a:t>Group schema therapy for borderline personality disorder: A step-by-step treatment manual with patient workbook. </a:t>
            </a:r>
            <a:r>
              <a:rPr lang="en-ZA" sz="1800" dirty="0"/>
              <a:t> Chichester: Wiley.</a:t>
            </a:r>
            <a:endParaRPr lang="en-GB" sz="1800" dirty="0"/>
          </a:p>
          <a:p>
            <a:pPr marL="0" lvl="0" indent="0">
              <a:lnSpc>
                <a:spcPct val="100000"/>
              </a:lnSpc>
              <a:spcBef>
                <a:spcPts val="0"/>
              </a:spcBef>
              <a:buNone/>
            </a:pPr>
            <a:r>
              <a:rPr lang="en-ZA" sz="1800" dirty="0" smtClean="0">
                <a:solidFill>
                  <a:srgbClr val="000080"/>
                </a:solidFill>
                <a:latin typeface="Calibri" panose="020F0502020204030204" pitchFamily="34" charset="0"/>
              </a:rPr>
              <a:t>Joan Farrell and Ida Shaw developed group schema therapy, a very distinctive form of group therapy for patients with borderline personality disorder.  This manual provides guidelines on how to do it.</a:t>
            </a:r>
            <a:endParaRPr lang="en-ZA" sz="1800" dirty="0">
              <a:solidFill>
                <a:srgbClr val="5B9BD5">
                  <a:lumMod val="75000"/>
                </a:srgbClr>
              </a:solidFill>
            </a:endParaRPr>
          </a:p>
          <a:p>
            <a:pPr marL="0" indent="0">
              <a:lnSpc>
                <a:spcPct val="100000"/>
              </a:lnSpc>
              <a:spcBef>
                <a:spcPts val="0"/>
              </a:spcBef>
              <a:buNone/>
            </a:pPr>
            <a:r>
              <a:rPr lang="en-GB" sz="1800" dirty="0" smtClean="0"/>
              <a:t>See </a:t>
            </a:r>
            <a:r>
              <a:rPr lang="en-GB" sz="1800" dirty="0"/>
              <a:t>it at</a:t>
            </a:r>
            <a:r>
              <a:rPr lang="en-GB" sz="1800" dirty="0" smtClean="0"/>
              <a:t>:  </a:t>
            </a:r>
            <a:r>
              <a:rPr lang="en-GB" sz="1800" u="sng" dirty="0" smtClean="0">
                <a:hlinkClick r:id="rId2"/>
              </a:rPr>
              <a:t>http</a:t>
            </a:r>
            <a:r>
              <a:rPr lang="en-GB" sz="1800" u="sng" dirty="0">
                <a:hlinkClick r:id="rId2"/>
              </a:rPr>
              <a:t>://www.amazon.co.uk/Schema-Therapy-Borderline-Personality-Disorder/dp/1119958296</a:t>
            </a:r>
            <a:endParaRPr lang="en-GB" sz="1800" dirty="0">
              <a:hlinkClick r:id="rId2"/>
            </a:endParaRPr>
          </a:p>
          <a:p>
            <a:pPr>
              <a:lnSpc>
                <a:spcPct val="100000"/>
              </a:lnSpc>
              <a:spcBef>
                <a:spcPts val="0"/>
              </a:spcBef>
            </a:pPr>
            <a:endParaRPr lang="en-GB" sz="1800" dirty="0"/>
          </a:p>
        </p:txBody>
      </p:sp>
      <p:sp>
        <p:nvSpPr>
          <p:cNvPr id="8" name="Content Placeholder 2"/>
          <p:cNvSpPr txBox="1">
            <a:spLocks/>
          </p:cNvSpPr>
          <p:nvPr/>
        </p:nvSpPr>
        <p:spPr>
          <a:xfrm>
            <a:off x="1987442" y="4866176"/>
            <a:ext cx="9959468" cy="17090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800" dirty="0" err="1"/>
              <a:t>Arntz</a:t>
            </a:r>
            <a:r>
              <a:rPr lang="en-GB" sz="1800" dirty="0"/>
              <a:t>, A. &amp; van </a:t>
            </a:r>
            <a:r>
              <a:rPr lang="en-GB" sz="1800" dirty="0" err="1"/>
              <a:t>Genderen</a:t>
            </a:r>
            <a:r>
              <a:rPr lang="en-GB" sz="1800" dirty="0"/>
              <a:t>, H. (2009)</a:t>
            </a:r>
            <a:r>
              <a:rPr lang="en-GB" sz="1800" i="1" dirty="0"/>
              <a:t>. Schema Therapy for Borderline Personality Disorders</a:t>
            </a:r>
            <a:r>
              <a:rPr lang="en-GB" sz="1800" dirty="0"/>
              <a:t>. Oxford: Wiley/Blackwell.</a:t>
            </a:r>
          </a:p>
          <a:p>
            <a:pPr marL="0" indent="0">
              <a:lnSpc>
                <a:spcPct val="100000"/>
              </a:lnSpc>
              <a:spcBef>
                <a:spcPts val="0"/>
              </a:spcBef>
              <a:buNone/>
            </a:pPr>
            <a:r>
              <a:rPr lang="en-ZA" sz="1800" dirty="0" smtClean="0">
                <a:solidFill>
                  <a:srgbClr val="000080"/>
                </a:solidFill>
                <a:latin typeface="Calibri" panose="020F0502020204030204" pitchFamily="34" charset="0"/>
              </a:rPr>
              <a:t>Based on methods developed for the Dutch clinical trial of schema therapy, this book describes the basic concepts and many practical and useful techniques that can be incorporated into schema therapy.</a:t>
            </a:r>
            <a:endParaRPr lang="en-ZA" sz="1800" b="0" i="0" u="none" strike="noStrike" baseline="0" dirty="0" smtClean="0">
              <a:latin typeface="Calibri" panose="020F0502020204030204" pitchFamily="34" charset="0"/>
            </a:endParaRPr>
          </a:p>
          <a:p>
            <a:pPr marL="0" indent="0">
              <a:lnSpc>
                <a:spcPct val="100000"/>
              </a:lnSpc>
              <a:spcBef>
                <a:spcPts val="0"/>
              </a:spcBef>
              <a:buNone/>
            </a:pPr>
            <a:r>
              <a:rPr lang="en-GB" sz="1800" dirty="0" smtClean="0"/>
              <a:t>See it at: </a:t>
            </a:r>
            <a:r>
              <a:rPr lang="en-GB" sz="1800" dirty="0" smtClean="0">
                <a:hlinkClick r:id="rId3"/>
              </a:rPr>
              <a:t>http://www.amazon.co.uk/Schema-Therapy-Borderline-Personality-Disorders/dp/0470510803/</a:t>
            </a:r>
            <a:r>
              <a:rPr lang="en-GB" sz="1800" dirty="0" smtClean="0"/>
              <a:t> </a:t>
            </a:r>
            <a:endParaRPr lang="en-GB" sz="1800" dirty="0">
              <a:hlinkClick r:id="rId4"/>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7987" y="2471786"/>
            <a:ext cx="1514631" cy="228107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557" y="4324350"/>
            <a:ext cx="1512457" cy="2259604"/>
          </a:xfrm>
          <a:prstGeom prst="rect">
            <a:avLst/>
          </a:prstGeom>
        </p:spPr>
      </p:pic>
      <p:sp>
        <p:nvSpPr>
          <p:cNvPr id="9" name="Content Placeholder 2"/>
          <p:cNvSpPr>
            <a:spLocks noGrp="1"/>
          </p:cNvSpPr>
          <p:nvPr>
            <p:ph idx="1"/>
          </p:nvPr>
        </p:nvSpPr>
        <p:spPr>
          <a:xfrm>
            <a:off x="1841773" y="449014"/>
            <a:ext cx="9602638" cy="1475116"/>
          </a:xfrm>
        </p:spPr>
        <p:txBody>
          <a:bodyPr>
            <a:noAutofit/>
          </a:bodyPr>
          <a:lstStyle/>
          <a:p>
            <a:pPr marL="0" indent="0">
              <a:spcBef>
                <a:spcPts val="0"/>
              </a:spcBef>
              <a:buNone/>
            </a:pPr>
            <a:r>
              <a:rPr lang="en-ZA" sz="1800" dirty="0" smtClean="0">
                <a:latin typeface="Calibri" panose="020F0502020204030204" pitchFamily="34" charset="0"/>
              </a:rPr>
              <a:t>Farrell</a:t>
            </a:r>
            <a:r>
              <a:rPr lang="en-ZA" sz="1800" dirty="0">
                <a:latin typeface="Calibri" panose="020F0502020204030204" pitchFamily="34" charset="0"/>
              </a:rPr>
              <a:t>, J.M., Reis, N., &amp; Shaw, J. (2014). </a:t>
            </a:r>
            <a:r>
              <a:rPr lang="en-US" sz="1800" i="1" dirty="0">
                <a:latin typeface="Calibri" panose="020F0502020204030204" pitchFamily="34" charset="0"/>
              </a:rPr>
              <a:t>The schema therapy clinician’s guide: </a:t>
            </a:r>
            <a:r>
              <a:rPr lang="en-ZA" sz="1800" i="1" dirty="0">
                <a:latin typeface="Calibri" panose="020F0502020204030204" pitchFamily="34" charset="0"/>
              </a:rPr>
              <a:t>A complete resource for building and delivering individual, group and integrated schema mode treatment programs</a:t>
            </a:r>
            <a:r>
              <a:rPr lang="en-GB" sz="1800" dirty="0">
                <a:latin typeface="Calibri" panose="020F0502020204030204" pitchFamily="34" charset="0"/>
              </a:rPr>
              <a:t>. Chichester: Wiley-Blackwell.</a:t>
            </a:r>
          </a:p>
          <a:p>
            <a:pPr marL="0" indent="0">
              <a:spcBef>
                <a:spcPts val="0"/>
              </a:spcBef>
              <a:buNone/>
            </a:pPr>
            <a:r>
              <a:rPr lang="en-ZA" sz="1800" dirty="0" smtClean="0">
                <a:solidFill>
                  <a:srgbClr val="000080"/>
                </a:solidFill>
                <a:latin typeface="Calibri" panose="020F0502020204030204" pitchFamily="34" charset="0"/>
              </a:rPr>
              <a:t>Full of clinical examples that provide </a:t>
            </a:r>
            <a:r>
              <a:rPr lang="en-ZA" sz="1800" dirty="0">
                <a:solidFill>
                  <a:srgbClr val="000080"/>
                </a:solidFill>
                <a:latin typeface="Calibri" panose="020F0502020204030204" pitchFamily="34" charset="0"/>
              </a:rPr>
              <a:t>readers with a grounded and accessible sense of what schema therapy is all about and how to put it into practice</a:t>
            </a:r>
            <a:r>
              <a:rPr lang="en-ZA" sz="1800" dirty="0" smtClean="0">
                <a:solidFill>
                  <a:srgbClr val="000080"/>
                </a:solidFill>
                <a:latin typeface="Calibri" panose="020F0502020204030204" pitchFamily="34" charset="0"/>
              </a:rPr>
              <a:t>. There </a:t>
            </a:r>
            <a:r>
              <a:rPr lang="en-ZA" sz="1800" dirty="0">
                <a:solidFill>
                  <a:srgbClr val="000080"/>
                </a:solidFill>
                <a:latin typeface="Calibri" panose="020F0502020204030204" pitchFamily="34" charset="0"/>
              </a:rPr>
              <a:t>is a clear structure and a wealth of resources for its implementation including worksheets and scripts for therapists to use at different stages or for different </a:t>
            </a:r>
            <a:r>
              <a:rPr lang="en-ZA" sz="1800" dirty="0" smtClean="0">
                <a:solidFill>
                  <a:srgbClr val="000080"/>
                </a:solidFill>
                <a:latin typeface="Calibri" panose="020F0502020204030204" pitchFamily="34" charset="0"/>
              </a:rPr>
              <a:t>purposes.</a:t>
            </a:r>
            <a:r>
              <a:rPr lang="en-ZA" sz="1800" i="0" u="none" strike="noStrike" baseline="0" dirty="0" smtClean="0">
                <a:solidFill>
                  <a:srgbClr val="000080"/>
                </a:solidFill>
                <a:latin typeface="Calibri" panose="020F0502020204030204" pitchFamily="34" charset="0"/>
              </a:rPr>
              <a:t> </a:t>
            </a:r>
          </a:p>
          <a:p>
            <a:pPr marL="0" indent="0">
              <a:spcBef>
                <a:spcPts val="0"/>
              </a:spcBef>
              <a:buNone/>
            </a:pPr>
            <a:r>
              <a:rPr lang="en-ZA" sz="1800" b="0" i="0" u="none" strike="noStrike" baseline="0" dirty="0" smtClean="0">
                <a:latin typeface="Calibri" panose="020F0502020204030204" pitchFamily="34" charset="0"/>
              </a:rPr>
              <a:t>See it at:  </a:t>
            </a:r>
            <a:r>
              <a:rPr lang="en-ZA" sz="1800" dirty="0">
                <a:latin typeface="Calibri" panose="020F0502020204030204" pitchFamily="34" charset="0"/>
                <a:hlinkClick r:id="rId7"/>
              </a:rPr>
              <a:t>http://</a:t>
            </a:r>
            <a:r>
              <a:rPr lang="en-ZA" sz="1800" dirty="0" smtClean="0">
                <a:latin typeface="Calibri" panose="020F0502020204030204" pitchFamily="34" charset="0"/>
                <a:hlinkClick r:id="rId7"/>
              </a:rPr>
              <a:t>www.amazon.co.uk/Schema-Therapy-Clinicians-Guide-Delivering/dp/111850917X</a:t>
            </a:r>
            <a:r>
              <a:rPr lang="en-ZA" sz="1800" dirty="0" smtClean="0">
                <a:latin typeface="Calibri" panose="020F0502020204030204" pitchFamily="34" charset="0"/>
              </a:rPr>
              <a:t> </a:t>
            </a:r>
            <a:endParaRPr lang="en-ZA" sz="1800" dirty="0"/>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047" y="292244"/>
            <a:ext cx="1499945" cy="2258091"/>
          </a:xfrm>
          <a:prstGeom prst="rect">
            <a:avLst/>
          </a:prstGeom>
        </p:spPr>
      </p:pic>
    </p:spTree>
    <p:extLst>
      <p:ext uri="{BB962C8B-B14F-4D97-AF65-F5344CB8AC3E}">
        <p14:creationId xmlns:p14="http://schemas.microsoft.com/office/powerpoint/2010/main" val="2851639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15400" y="127289"/>
            <a:ext cx="3031510" cy="329911"/>
          </a:xfrm>
        </p:spPr>
        <p:txBody>
          <a:bodyPr>
            <a:normAutofit/>
          </a:bodyPr>
          <a:lstStyle/>
          <a:p>
            <a:pPr algn="r"/>
            <a:r>
              <a:rPr lang="en-ZA" sz="1400" dirty="0" smtClean="0"/>
              <a:t>Books on schema therapy page </a:t>
            </a:r>
            <a:r>
              <a:rPr lang="en-ZA" sz="1400" dirty="0" smtClean="0"/>
              <a:t>4</a:t>
            </a:r>
            <a:endParaRPr lang="en-ZA" sz="1400" dirty="0"/>
          </a:p>
        </p:txBody>
      </p:sp>
      <p:sp>
        <p:nvSpPr>
          <p:cNvPr id="5" name="Content Placeholder 2"/>
          <p:cNvSpPr txBox="1">
            <a:spLocks/>
          </p:cNvSpPr>
          <p:nvPr/>
        </p:nvSpPr>
        <p:spPr>
          <a:xfrm>
            <a:off x="284672" y="457200"/>
            <a:ext cx="9277660" cy="297511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10000"/>
              </a:lnSpc>
              <a:spcBef>
                <a:spcPts val="0"/>
              </a:spcBef>
              <a:buNone/>
            </a:pPr>
            <a:r>
              <a:rPr lang="en-ZA" sz="1800" dirty="0">
                <a:solidFill>
                  <a:srgbClr val="000080"/>
                </a:solidFill>
                <a:latin typeface="Calibri" panose="020F0502020204030204" pitchFamily="34" charset="0"/>
              </a:rPr>
              <a:t>Over 600 pages and over 40 chapters covering the spectrum of theory and </a:t>
            </a:r>
            <a:r>
              <a:rPr lang="en-ZA" sz="1800" dirty="0" smtClean="0">
                <a:solidFill>
                  <a:srgbClr val="000080"/>
                </a:solidFill>
                <a:latin typeface="Calibri" panose="020F0502020204030204" pitchFamily="34" charset="0"/>
              </a:rPr>
              <a:t>practice. There’s a chapter by myself and </a:t>
            </a:r>
            <a:r>
              <a:rPr lang="en-ZA" sz="1800" dirty="0" err="1" smtClean="0">
                <a:solidFill>
                  <a:srgbClr val="000080"/>
                </a:solidFill>
                <a:latin typeface="Calibri" panose="020F0502020204030204" pitchFamily="34" charset="0"/>
              </a:rPr>
              <a:t>Arnoud</a:t>
            </a:r>
            <a:r>
              <a:rPr lang="en-ZA" sz="1800" dirty="0" smtClean="0">
                <a:solidFill>
                  <a:srgbClr val="000080"/>
                </a:solidFill>
                <a:latin typeface="Calibri" panose="020F0502020204030204" pitchFamily="34" charset="0"/>
              </a:rPr>
              <a:t> </a:t>
            </a:r>
            <a:r>
              <a:rPr lang="en-ZA" sz="1800" dirty="0" err="1" smtClean="0">
                <a:solidFill>
                  <a:srgbClr val="000080"/>
                </a:solidFill>
                <a:latin typeface="Calibri" panose="020F0502020204030204" pitchFamily="34" charset="0"/>
              </a:rPr>
              <a:t>Arntz</a:t>
            </a:r>
            <a:r>
              <a:rPr lang="en-ZA" sz="1800" dirty="0" smtClean="0">
                <a:solidFill>
                  <a:srgbClr val="000080"/>
                </a:solidFill>
                <a:latin typeface="Calibri" panose="020F0502020204030204" pitchFamily="34" charset="0"/>
              </a:rPr>
              <a:t> on the history of schema therapy and chapters on a wide range of topics from case conceptualization to imagery and </a:t>
            </a:r>
            <a:r>
              <a:rPr lang="en-ZA" sz="1800" dirty="0" err="1" smtClean="0">
                <a:solidFill>
                  <a:srgbClr val="000080"/>
                </a:solidFill>
                <a:latin typeface="Calibri" panose="020F0502020204030204" pitchFamily="34" charset="0"/>
              </a:rPr>
              <a:t>chairwork</a:t>
            </a:r>
            <a:r>
              <a:rPr lang="en-ZA" sz="1800" dirty="0" smtClean="0">
                <a:solidFill>
                  <a:srgbClr val="000080"/>
                </a:solidFill>
                <a:latin typeface="Calibri" panose="020F0502020204030204" pitchFamily="34" charset="0"/>
              </a:rPr>
              <a:t>, to depression, eating disorders, OCD,  and various personality disorders including narcissistic and antisocial.  There are several chapters on incorporating mindfulness meditation, on group </a:t>
            </a:r>
            <a:r>
              <a:rPr lang="en-ZA" sz="1800" dirty="0">
                <a:solidFill>
                  <a:srgbClr val="000080"/>
                </a:solidFill>
                <a:latin typeface="Calibri" panose="020F0502020204030204" pitchFamily="34" charset="0"/>
              </a:rPr>
              <a:t>schema </a:t>
            </a:r>
            <a:r>
              <a:rPr lang="en-ZA" sz="1800" dirty="0" smtClean="0">
                <a:solidFill>
                  <a:srgbClr val="000080"/>
                </a:solidFill>
                <a:latin typeface="Calibri" panose="020F0502020204030204" pitchFamily="34" charset="0"/>
              </a:rPr>
              <a:t>therapy schema therapy for couples and the current evidence base for the effectiveness of schema therapy.  </a:t>
            </a:r>
            <a:r>
              <a:rPr lang="en-ZA" sz="1800" dirty="0">
                <a:solidFill>
                  <a:srgbClr val="000080"/>
                </a:solidFill>
                <a:latin typeface="Calibri" panose="020F0502020204030204" pitchFamily="34" charset="0"/>
              </a:rPr>
              <a:t>Expensive though!!</a:t>
            </a:r>
            <a:endParaRPr lang="en-ZA" sz="1800" dirty="0">
              <a:solidFill>
                <a:srgbClr val="5B9BD5">
                  <a:lumMod val="75000"/>
                </a:srgbClr>
              </a:solidFill>
            </a:endParaRPr>
          </a:p>
          <a:p>
            <a:pPr marL="0" indent="0">
              <a:lnSpc>
                <a:spcPct val="110000"/>
              </a:lnSpc>
              <a:spcBef>
                <a:spcPts val="0"/>
              </a:spcBef>
              <a:buNone/>
            </a:pPr>
            <a:r>
              <a:rPr lang="en-ZA" sz="1800" dirty="0" smtClean="0"/>
              <a:t>van </a:t>
            </a:r>
            <a:r>
              <a:rPr lang="en-ZA" sz="1800" dirty="0" err="1"/>
              <a:t>Vreeswijk</a:t>
            </a:r>
            <a:r>
              <a:rPr lang="en-ZA" sz="1800" dirty="0"/>
              <a:t>, M., </a:t>
            </a:r>
            <a:r>
              <a:rPr lang="en-ZA" sz="1800" dirty="0" err="1"/>
              <a:t>Broersen</a:t>
            </a:r>
            <a:r>
              <a:rPr lang="en-ZA" sz="1800" dirty="0"/>
              <a:t>, J. &amp; </a:t>
            </a:r>
            <a:r>
              <a:rPr lang="en-ZA" sz="1800" dirty="0" err="1"/>
              <a:t>Nadort</a:t>
            </a:r>
            <a:r>
              <a:rPr lang="en-ZA" sz="1800" dirty="0"/>
              <a:t>, M. (2012).</a:t>
            </a:r>
            <a:r>
              <a:rPr lang="en-ZA" sz="1800" i="1" dirty="0"/>
              <a:t>The Wiley-Blackwell handbook of schema therapy: Theory, research and practice</a:t>
            </a:r>
            <a:r>
              <a:rPr lang="en-ZA" sz="1800" dirty="0"/>
              <a:t>. Chichester: Wiley</a:t>
            </a:r>
            <a:r>
              <a:rPr lang="en-ZA" sz="1800" dirty="0" smtClean="0"/>
              <a:t>.</a:t>
            </a:r>
          </a:p>
          <a:p>
            <a:pPr marL="0" indent="0">
              <a:lnSpc>
                <a:spcPct val="110000"/>
              </a:lnSpc>
              <a:spcBef>
                <a:spcPts val="0"/>
              </a:spcBef>
              <a:buNone/>
            </a:pPr>
            <a:r>
              <a:rPr lang="en-GB" sz="1800" dirty="0" smtClean="0"/>
              <a:t>See it at:</a:t>
            </a:r>
          </a:p>
          <a:p>
            <a:pPr marL="0" indent="0">
              <a:lnSpc>
                <a:spcPct val="110000"/>
              </a:lnSpc>
              <a:spcBef>
                <a:spcPts val="0"/>
              </a:spcBef>
              <a:buNone/>
            </a:pPr>
            <a:r>
              <a:rPr lang="en-GB" sz="1800" dirty="0" smtClean="0">
                <a:hlinkClick r:id="rId2"/>
              </a:rPr>
              <a:t>http://www.amazon.co.uk/Wiley-Blackwell-Handbook-Schema-Therapy-Research/dp/047097561X</a:t>
            </a:r>
            <a:r>
              <a:rPr lang="en-GB" sz="1800" dirty="0" smtClean="0"/>
              <a:t> </a:t>
            </a:r>
            <a:endParaRPr lang="en-ZA"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2332" y="607851"/>
            <a:ext cx="2162652" cy="333742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901" y="3655159"/>
            <a:ext cx="2435723" cy="3002028"/>
          </a:xfrm>
          <a:prstGeom prst="rect">
            <a:avLst/>
          </a:prstGeom>
        </p:spPr>
      </p:pic>
      <p:sp>
        <p:nvSpPr>
          <p:cNvPr id="9" name="Content Placeholder 2"/>
          <p:cNvSpPr txBox="1">
            <a:spLocks/>
          </p:cNvSpPr>
          <p:nvPr/>
        </p:nvSpPr>
        <p:spPr>
          <a:xfrm>
            <a:off x="2777001" y="4095928"/>
            <a:ext cx="9169909" cy="26703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800" dirty="0"/>
              <a:t>Riso, L. P. du Toit, P. L., Stein, D. J. &amp; Young J. E. (</a:t>
            </a:r>
            <a:r>
              <a:rPr lang="fr-FR" sz="1800" dirty="0" err="1"/>
              <a:t>Eds</a:t>
            </a:r>
            <a:r>
              <a:rPr lang="fr-FR" sz="1800" dirty="0" smtClean="0"/>
              <a:t>.) (2007). </a:t>
            </a:r>
            <a:r>
              <a:rPr lang="en-ZA" sz="1800" i="1" dirty="0"/>
              <a:t>Cognitive schemas and core beliefs in psychological problems: A scientist-practitioner guide</a:t>
            </a:r>
            <a:r>
              <a:rPr lang="en-ZA" sz="1800" dirty="0"/>
              <a:t> (pp. 139-175). Washington DC: American Psychological Association. </a:t>
            </a:r>
            <a:endParaRPr lang="en-GB" sz="1800" dirty="0"/>
          </a:p>
          <a:p>
            <a:pPr marL="0" indent="0">
              <a:lnSpc>
                <a:spcPct val="100000"/>
              </a:lnSpc>
              <a:spcBef>
                <a:spcPts val="0"/>
              </a:spcBef>
              <a:buNone/>
            </a:pPr>
            <a:r>
              <a:rPr lang="en-ZA" sz="1800" dirty="0" smtClean="0">
                <a:solidFill>
                  <a:srgbClr val="000080"/>
                </a:solidFill>
              </a:rPr>
              <a:t>A research resource, not exclusively on schema therapy. </a:t>
            </a:r>
            <a:r>
              <a:rPr lang="en-ZA" sz="1800" dirty="0" smtClean="0">
                <a:solidFill>
                  <a:srgbClr val="000080"/>
                </a:solidFill>
              </a:rPr>
              <a:t>There are good </a:t>
            </a:r>
            <a:r>
              <a:rPr lang="en-ZA" sz="1800" dirty="0" smtClean="0">
                <a:solidFill>
                  <a:srgbClr val="000080"/>
                </a:solidFill>
              </a:rPr>
              <a:t>chapters  on schema based conceptualization for a range of clinical problems including depression, OCD, PTSD, substance abuse, eating disorders, psychosis and discord in couples</a:t>
            </a:r>
          </a:p>
          <a:p>
            <a:pPr marL="0" indent="0">
              <a:lnSpc>
                <a:spcPct val="100000"/>
              </a:lnSpc>
              <a:spcBef>
                <a:spcPts val="0"/>
              </a:spcBef>
              <a:buNone/>
            </a:pPr>
            <a:r>
              <a:rPr lang="en-ZA" sz="1800" dirty="0" smtClean="0"/>
              <a:t>See </a:t>
            </a:r>
            <a:r>
              <a:rPr lang="en-ZA" sz="1800" dirty="0"/>
              <a:t>it at: </a:t>
            </a:r>
            <a:endParaRPr lang="en-ZA" sz="1800" dirty="0" smtClean="0"/>
          </a:p>
          <a:p>
            <a:pPr marL="0" indent="0">
              <a:lnSpc>
                <a:spcPct val="100000"/>
              </a:lnSpc>
              <a:spcBef>
                <a:spcPts val="0"/>
              </a:spcBef>
              <a:buNone/>
            </a:pPr>
            <a:r>
              <a:rPr lang="en-ZA" sz="1800" u="sng" dirty="0" smtClean="0">
                <a:hlinkClick r:id="rId5"/>
              </a:rPr>
              <a:t>http</a:t>
            </a:r>
            <a:r>
              <a:rPr lang="en-ZA" sz="1800" u="sng" dirty="0">
                <a:hlinkClick r:id="rId5"/>
              </a:rPr>
              <a:t>://www.amazon.co.uk/Cognitive-Schemas-Beliefs-Psychological-Problems/dp/1591477824</a:t>
            </a:r>
            <a:endParaRPr lang="en-GB" sz="1800" dirty="0">
              <a:hlinkClick r:id="rId6"/>
            </a:endParaRPr>
          </a:p>
        </p:txBody>
      </p:sp>
    </p:spTree>
    <p:extLst>
      <p:ext uri="{BB962C8B-B14F-4D97-AF65-F5344CB8AC3E}">
        <p14:creationId xmlns:p14="http://schemas.microsoft.com/office/powerpoint/2010/main" val="2460870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15400" y="127289"/>
            <a:ext cx="3031510" cy="329911"/>
          </a:xfrm>
        </p:spPr>
        <p:txBody>
          <a:bodyPr>
            <a:normAutofit/>
          </a:bodyPr>
          <a:lstStyle/>
          <a:p>
            <a:pPr algn="r"/>
            <a:r>
              <a:rPr lang="en-ZA" sz="1400" dirty="0" smtClean="0"/>
              <a:t>Books on schema therapy page </a:t>
            </a:r>
            <a:r>
              <a:rPr lang="en-ZA" sz="1400" dirty="0" smtClean="0"/>
              <a:t>5</a:t>
            </a:r>
            <a:endParaRPr lang="en-ZA" sz="1400" dirty="0"/>
          </a:p>
        </p:txBody>
      </p:sp>
      <p:sp>
        <p:nvSpPr>
          <p:cNvPr id="8" name="Content Placeholder 2"/>
          <p:cNvSpPr txBox="1">
            <a:spLocks/>
          </p:cNvSpPr>
          <p:nvPr/>
        </p:nvSpPr>
        <p:spPr>
          <a:xfrm>
            <a:off x="2682815" y="4141806"/>
            <a:ext cx="9145684" cy="21121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ZA" sz="1800" dirty="0" err="1">
                <a:latin typeface="Calibri" panose="020F0502020204030204" pitchFamily="34" charset="0"/>
              </a:rPr>
              <a:t>Behary</a:t>
            </a:r>
            <a:r>
              <a:rPr lang="en-ZA" sz="1800" dirty="0">
                <a:latin typeface="Calibri" panose="020F0502020204030204" pitchFamily="34" charset="0"/>
              </a:rPr>
              <a:t>, W. (2013). </a:t>
            </a:r>
            <a:r>
              <a:rPr lang="en-ZA" sz="1800" i="1" dirty="0">
                <a:latin typeface="Calibri" panose="020F0502020204030204" pitchFamily="34" charset="0"/>
              </a:rPr>
              <a:t>Disarming the narcissist.  Surviving and thriving with the self-absorbed </a:t>
            </a:r>
            <a:r>
              <a:rPr lang="en-ZA" sz="1800" dirty="0">
                <a:latin typeface="Calibri" panose="020F0502020204030204" pitchFamily="34" charset="0"/>
              </a:rPr>
              <a:t>(2</a:t>
            </a:r>
            <a:r>
              <a:rPr lang="en-ZA" sz="1800" baseline="30000" dirty="0">
                <a:latin typeface="Calibri" panose="020F0502020204030204" pitchFamily="34" charset="0"/>
              </a:rPr>
              <a:t>nd</a:t>
            </a:r>
            <a:r>
              <a:rPr lang="en-ZA" sz="1800" dirty="0">
                <a:latin typeface="Calibri" panose="020F0502020204030204" pitchFamily="34" charset="0"/>
              </a:rPr>
              <a:t> </a:t>
            </a:r>
            <a:r>
              <a:rPr lang="en-ZA" sz="1800" dirty="0" err="1">
                <a:latin typeface="Calibri" panose="020F0502020204030204" pitchFamily="34" charset="0"/>
              </a:rPr>
              <a:t>ed</a:t>
            </a:r>
            <a:r>
              <a:rPr lang="en-ZA" sz="1800" dirty="0">
                <a:latin typeface="Calibri" panose="020F0502020204030204" pitchFamily="34" charset="0"/>
              </a:rPr>
              <a:t>). Oakland CA: New Harbinger.</a:t>
            </a:r>
          </a:p>
          <a:p>
            <a:pPr marL="0" indent="0">
              <a:lnSpc>
                <a:spcPct val="100000"/>
              </a:lnSpc>
              <a:spcBef>
                <a:spcPts val="0"/>
              </a:spcBef>
              <a:buNone/>
            </a:pPr>
            <a:r>
              <a:rPr lang="en-ZA" sz="1800" dirty="0" smtClean="0">
                <a:solidFill>
                  <a:srgbClr val="000080"/>
                </a:solidFill>
                <a:latin typeface="Calibri" panose="020F0502020204030204" pitchFamily="34" charset="0"/>
              </a:rPr>
              <a:t>New edition of a helpful book for therapists and clients who have to deal with narcissistic individuals. An excellent and accessible account of the schema therapy approach this kind of personality.</a:t>
            </a:r>
            <a:endParaRPr lang="en-ZA" sz="1800" b="0" i="0" u="none" strike="noStrike" baseline="0" dirty="0" smtClean="0">
              <a:latin typeface="Calibri" panose="020F0502020204030204" pitchFamily="34" charset="0"/>
            </a:endParaRPr>
          </a:p>
          <a:p>
            <a:pPr marL="0" indent="0">
              <a:lnSpc>
                <a:spcPct val="100000"/>
              </a:lnSpc>
              <a:spcBef>
                <a:spcPts val="0"/>
              </a:spcBef>
              <a:buNone/>
            </a:pPr>
            <a:r>
              <a:rPr lang="en-ZA" sz="1700" dirty="0" smtClean="0"/>
              <a:t>See it at: </a:t>
            </a:r>
            <a:endParaRPr lang="en-ZA" sz="1700" dirty="0" smtClean="0"/>
          </a:p>
          <a:p>
            <a:pPr marL="0" indent="0">
              <a:lnSpc>
                <a:spcPct val="100000"/>
              </a:lnSpc>
              <a:spcBef>
                <a:spcPts val="0"/>
              </a:spcBef>
              <a:buNone/>
            </a:pPr>
            <a:r>
              <a:rPr lang="en-ZA" sz="1700" dirty="0" smtClean="0">
                <a:hlinkClick r:id="rId2"/>
              </a:rPr>
              <a:t>http</a:t>
            </a:r>
            <a:r>
              <a:rPr lang="en-ZA" sz="1700" dirty="0" smtClean="0">
                <a:hlinkClick r:id="rId2"/>
              </a:rPr>
              <a:t>://www.amazon.co.uk/Disarming-Narcissist-Surviving-Thriving-Self-Absorbed/dp/1608827607</a:t>
            </a:r>
            <a:r>
              <a:rPr lang="en-ZA" sz="1700" dirty="0" smtClean="0"/>
              <a:t> </a:t>
            </a:r>
            <a:endParaRPr lang="en-ZA"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792" y="3137776"/>
            <a:ext cx="2242894" cy="344331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1398" y="457200"/>
            <a:ext cx="2279513" cy="3429180"/>
          </a:xfrm>
          <a:prstGeom prst="rect">
            <a:avLst/>
          </a:prstGeom>
        </p:spPr>
      </p:pic>
      <p:sp>
        <p:nvSpPr>
          <p:cNvPr id="9" name="Content Placeholder 2"/>
          <p:cNvSpPr txBox="1">
            <a:spLocks/>
          </p:cNvSpPr>
          <p:nvPr/>
        </p:nvSpPr>
        <p:spPr>
          <a:xfrm>
            <a:off x="258792" y="712626"/>
            <a:ext cx="8807571" cy="216859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ZA" sz="1800" dirty="0" err="1" smtClean="0">
                <a:latin typeface="Calibri" panose="020F0502020204030204" pitchFamily="34" charset="0"/>
              </a:rPr>
              <a:t>Simeone</a:t>
            </a:r>
            <a:r>
              <a:rPr lang="en-ZA" sz="1800" dirty="0" smtClean="0">
                <a:latin typeface="Calibri" panose="020F0502020204030204" pitchFamily="34" charset="0"/>
              </a:rPr>
              <a:t>-DiFrancesco, C., Roediger E., and Stevens, B. </a:t>
            </a:r>
            <a:r>
              <a:rPr lang="en-ZA" sz="1800" dirty="0">
                <a:latin typeface="Calibri" panose="020F0502020204030204" pitchFamily="34" charset="0"/>
              </a:rPr>
              <a:t>(</a:t>
            </a:r>
            <a:r>
              <a:rPr lang="en-ZA" sz="1800" dirty="0" smtClean="0">
                <a:latin typeface="Calibri" panose="020F0502020204030204" pitchFamily="34" charset="0"/>
              </a:rPr>
              <a:t>2015). </a:t>
            </a:r>
            <a:r>
              <a:rPr lang="en-ZA" sz="1800" i="1" dirty="0" smtClean="0">
                <a:latin typeface="Calibri" panose="020F0502020204030204" pitchFamily="34" charset="0"/>
              </a:rPr>
              <a:t>Schema therapy with couples: A practitioner’s guide to healing relationships.</a:t>
            </a:r>
            <a:r>
              <a:rPr lang="en-ZA" sz="1800" dirty="0" smtClean="0">
                <a:latin typeface="Calibri" panose="020F0502020204030204" pitchFamily="34" charset="0"/>
              </a:rPr>
              <a:t> Chichester: Wiley-Blackwell.  </a:t>
            </a:r>
          </a:p>
          <a:p>
            <a:pPr marL="0" indent="0" algn="ctr">
              <a:lnSpc>
                <a:spcPct val="100000"/>
              </a:lnSpc>
              <a:spcBef>
                <a:spcPts val="0"/>
              </a:spcBef>
              <a:buNone/>
            </a:pPr>
            <a:r>
              <a:rPr lang="en-ZA" sz="2200" dirty="0" smtClean="0">
                <a:solidFill>
                  <a:srgbClr val="C00000"/>
                </a:solidFill>
                <a:latin typeface="Calibri" panose="020F0502020204030204" pitchFamily="34" charset="0"/>
              </a:rPr>
              <a:t>To be released in July 2015</a:t>
            </a:r>
            <a:endParaRPr lang="en-ZA" sz="2200" dirty="0">
              <a:solidFill>
                <a:srgbClr val="C00000"/>
              </a:solidFill>
              <a:latin typeface="Calibri" panose="020F0502020204030204" pitchFamily="34" charset="0"/>
            </a:endParaRPr>
          </a:p>
          <a:p>
            <a:pPr marL="0" indent="0">
              <a:lnSpc>
                <a:spcPct val="100000"/>
              </a:lnSpc>
              <a:spcBef>
                <a:spcPts val="0"/>
              </a:spcBef>
              <a:buNone/>
            </a:pPr>
            <a:r>
              <a:rPr lang="en-ZA" sz="1800" dirty="0" smtClean="0">
                <a:solidFill>
                  <a:srgbClr val="000080"/>
                </a:solidFill>
                <a:latin typeface="Calibri" panose="020F0502020204030204" pitchFamily="34" charset="0"/>
              </a:rPr>
              <a:t>An in depth presentation of the schema therapy approach to working with couples. An international collaboration between authors from the USA, Germany and Australia that draws on their own experiences as well as insights from discussions with an international online group of schema therapists pioneering the application of schema therapy to couples’ therapy.</a:t>
            </a:r>
            <a:endParaRPr lang="en-ZA" sz="1800" b="0" i="0" u="none" strike="noStrike" baseline="0" dirty="0" smtClean="0">
              <a:latin typeface="Calibri" panose="020F0502020204030204" pitchFamily="34" charset="0"/>
            </a:endParaRPr>
          </a:p>
          <a:p>
            <a:pPr marL="0" indent="0">
              <a:lnSpc>
                <a:spcPct val="100000"/>
              </a:lnSpc>
              <a:spcBef>
                <a:spcPts val="0"/>
              </a:spcBef>
              <a:buNone/>
            </a:pPr>
            <a:r>
              <a:rPr lang="en-ZA" sz="1700" dirty="0" smtClean="0"/>
              <a:t>See it at: </a:t>
            </a:r>
            <a:endParaRPr lang="en-ZA" sz="1700" dirty="0" smtClean="0"/>
          </a:p>
          <a:p>
            <a:pPr marL="0" indent="0">
              <a:lnSpc>
                <a:spcPct val="100000"/>
              </a:lnSpc>
              <a:spcBef>
                <a:spcPts val="0"/>
              </a:spcBef>
              <a:buNone/>
            </a:pPr>
            <a:r>
              <a:rPr lang="en-ZA" sz="1700" dirty="0" smtClean="0">
                <a:hlinkClick r:id="rId5"/>
              </a:rPr>
              <a:t>http</a:t>
            </a:r>
            <a:r>
              <a:rPr lang="en-ZA" sz="1700" dirty="0">
                <a:hlinkClick r:id="rId5"/>
              </a:rPr>
              <a:t>://</a:t>
            </a:r>
            <a:r>
              <a:rPr lang="en-ZA" sz="1700" dirty="0" smtClean="0">
                <a:hlinkClick r:id="rId5"/>
              </a:rPr>
              <a:t>www.amazon.co.uk/Schema-Therapy-Couples-Practitioners-Relationships/dp/1118972678</a:t>
            </a:r>
            <a:r>
              <a:rPr lang="en-ZA" sz="1700" dirty="0" smtClean="0"/>
              <a:t> </a:t>
            </a:r>
            <a:endParaRPr lang="en-ZA" dirty="0"/>
          </a:p>
        </p:txBody>
      </p:sp>
    </p:spTree>
    <p:extLst>
      <p:ext uri="{BB962C8B-B14F-4D97-AF65-F5344CB8AC3E}">
        <p14:creationId xmlns:p14="http://schemas.microsoft.com/office/powerpoint/2010/main" val="3278863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15400" y="127289"/>
            <a:ext cx="3031510" cy="329911"/>
          </a:xfrm>
        </p:spPr>
        <p:txBody>
          <a:bodyPr>
            <a:normAutofit/>
          </a:bodyPr>
          <a:lstStyle/>
          <a:p>
            <a:pPr algn="r"/>
            <a:r>
              <a:rPr lang="en-ZA" sz="1400" dirty="0" smtClean="0"/>
              <a:t>Books on schema therapy page </a:t>
            </a:r>
            <a:r>
              <a:rPr lang="en-ZA" sz="1400" dirty="0" smtClean="0"/>
              <a:t>6</a:t>
            </a:r>
            <a:endParaRPr lang="en-ZA" sz="1400" dirty="0"/>
          </a:p>
        </p:txBody>
      </p:sp>
      <p:sp>
        <p:nvSpPr>
          <p:cNvPr id="3" name="Content Placeholder 2"/>
          <p:cNvSpPr>
            <a:spLocks noGrp="1"/>
          </p:cNvSpPr>
          <p:nvPr>
            <p:ph idx="1"/>
          </p:nvPr>
        </p:nvSpPr>
        <p:spPr>
          <a:xfrm>
            <a:off x="2941608" y="690113"/>
            <a:ext cx="8927664" cy="2346385"/>
          </a:xfrm>
        </p:spPr>
        <p:txBody>
          <a:bodyPr>
            <a:noAutofit/>
          </a:bodyPr>
          <a:lstStyle/>
          <a:p>
            <a:pPr marL="0" indent="0">
              <a:spcBef>
                <a:spcPts val="0"/>
              </a:spcBef>
              <a:buNone/>
            </a:pPr>
            <a:r>
              <a:rPr lang="en-ZA" sz="1800" dirty="0" smtClean="0"/>
              <a:t>Van </a:t>
            </a:r>
            <a:r>
              <a:rPr lang="en-ZA" sz="1800" dirty="0" err="1" smtClean="0"/>
              <a:t>Vrieswijk,M</a:t>
            </a:r>
            <a:r>
              <a:rPr lang="en-ZA" sz="1800" dirty="0" smtClean="0"/>
              <a:t>., </a:t>
            </a:r>
            <a:r>
              <a:rPr lang="en-ZA" sz="1800" dirty="0" err="1" smtClean="0"/>
              <a:t>Broersen</a:t>
            </a:r>
            <a:r>
              <a:rPr lang="en-ZA" sz="1800" dirty="0" smtClean="0"/>
              <a:t>, J., </a:t>
            </a:r>
            <a:r>
              <a:rPr lang="en-ZA" sz="1800" dirty="0" err="1" smtClean="0"/>
              <a:t>Schurink,G</a:t>
            </a:r>
            <a:r>
              <a:rPr lang="en-ZA" sz="1800" dirty="0" smtClean="0"/>
              <a:t>. (2014). </a:t>
            </a:r>
            <a:r>
              <a:rPr lang="en-ZA" sz="1800" i="1" dirty="0" smtClean="0"/>
              <a:t>Mindfulness </a:t>
            </a:r>
            <a:r>
              <a:rPr lang="en-ZA" sz="1800" i="1" dirty="0"/>
              <a:t>and Schema Therapy: A Practical </a:t>
            </a:r>
            <a:r>
              <a:rPr lang="en-ZA" sz="1800" i="1" dirty="0" smtClean="0"/>
              <a:t>Guide</a:t>
            </a:r>
            <a:r>
              <a:rPr lang="en-ZA" sz="1800" dirty="0" smtClean="0"/>
              <a:t>. </a:t>
            </a:r>
          </a:p>
          <a:p>
            <a:pPr marL="0" indent="0">
              <a:spcBef>
                <a:spcPts val="0"/>
              </a:spcBef>
              <a:buNone/>
            </a:pPr>
            <a:r>
              <a:rPr lang="en-ZA" sz="1800" dirty="0" smtClean="0">
                <a:solidFill>
                  <a:srgbClr val="000080"/>
                </a:solidFill>
                <a:latin typeface="Calibri" panose="020F0502020204030204" pitchFamily="34" charset="0"/>
              </a:rPr>
              <a:t>Provides a basic guide to the steps of mindfulness practice and how the practice can help with the identification of schema modes and therapeutic work with them.</a:t>
            </a:r>
            <a:r>
              <a:rPr lang="en-ZA" sz="1800" dirty="0" smtClean="0"/>
              <a:t> </a:t>
            </a:r>
          </a:p>
          <a:p>
            <a:pPr marL="0" indent="0">
              <a:spcBef>
                <a:spcPts val="0"/>
              </a:spcBef>
              <a:buNone/>
            </a:pPr>
            <a:r>
              <a:rPr lang="en-ZA" sz="1800" dirty="0" smtClean="0"/>
              <a:t>See </a:t>
            </a:r>
            <a:r>
              <a:rPr lang="en-ZA" sz="1800" dirty="0"/>
              <a:t>it at: </a:t>
            </a:r>
            <a:r>
              <a:rPr lang="en-ZA" sz="1800" u="sng" dirty="0" smtClean="0">
                <a:hlinkClick r:id="rId2"/>
              </a:rPr>
              <a:t>http</a:t>
            </a:r>
            <a:r>
              <a:rPr lang="en-ZA" sz="1800" u="sng" dirty="0">
                <a:hlinkClick r:id="rId2"/>
              </a:rPr>
              <a:t>://</a:t>
            </a:r>
            <a:r>
              <a:rPr lang="en-ZA" sz="1800" u="sng" dirty="0" smtClean="0">
                <a:hlinkClick r:id="rId2"/>
              </a:rPr>
              <a:t>www.amazon.co.uk/gp/product/1118753178</a:t>
            </a:r>
            <a:r>
              <a:rPr lang="en-ZA" sz="1800" u="sng" dirty="0" smtClean="0"/>
              <a:t>  </a:t>
            </a:r>
            <a:endParaRPr lang="en-ZA" sz="1800" dirty="0"/>
          </a:p>
        </p:txBody>
      </p:sp>
      <p:sp>
        <p:nvSpPr>
          <p:cNvPr id="5" name="Content Placeholder 2"/>
          <p:cNvSpPr txBox="1">
            <a:spLocks/>
          </p:cNvSpPr>
          <p:nvPr/>
        </p:nvSpPr>
        <p:spPr>
          <a:xfrm>
            <a:off x="458007" y="4097547"/>
            <a:ext cx="9074181" cy="1794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ZA" sz="1800" dirty="0"/>
              <a:t>Bennett-</a:t>
            </a:r>
            <a:r>
              <a:rPr lang="en-ZA" sz="1800" dirty="0" err="1"/>
              <a:t>Goleman</a:t>
            </a:r>
            <a:r>
              <a:rPr lang="en-ZA" sz="1800" dirty="0"/>
              <a:t>, T. (2001).  </a:t>
            </a:r>
            <a:r>
              <a:rPr lang="en-ZA" sz="1800" i="1" dirty="0"/>
              <a:t>Emotional alchemy: How your mind can heal your heart. </a:t>
            </a:r>
            <a:r>
              <a:rPr lang="en-ZA" sz="1800" dirty="0"/>
              <a:t> London: Rider.</a:t>
            </a:r>
          </a:p>
          <a:p>
            <a:pPr marL="0" lvl="0" indent="0">
              <a:lnSpc>
                <a:spcPct val="100000"/>
              </a:lnSpc>
              <a:spcBef>
                <a:spcPts val="0"/>
              </a:spcBef>
              <a:buNone/>
            </a:pPr>
            <a:r>
              <a:rPr lang="en-ZA" sz="1800" dirty="0" smtClean="0">
                <a:solidFill>
                  <a:srgbClr val="000080"/>
                </a:solidFill>
                <a:latin typeface="Calibri" panose="020F0502020204030204" pitchFamily="34" charset="0"/>
              </a:rPr>
              <a:t>A self help book that incorporates concepts from schema therapy and mindfulness meditation</a:t>
            </a:r>
            <a:endParaRPr lang="en-ZA" sz="1800" dirty="0">
              <a:solidFill>
                <a:srgbClr val="5B9BD5">
                  <a:lumMod val="75000"/>
                </a:srgbClr>
              </a:solidFill>
            </a:endParaRPr>
          </a:p>
          <a:p>
            <a:pPr marL="0" indent="0">
              <a:lnSpc>
                <a:spcPct val="100000"/>
              </a:lnSpc>
              <a:spcBef>
                <a:spcPts val="0"/>
              </a:spcBef>
              <a:buNone/>
            </a:pPr>
            <a:r>
              <a:rPr lang="en-ZA" sz="1800" dirty="0" smtClean="0"/>
              <a:t>See </a:t>
            </a:r>
            <a:r>
              <a:rPr lang="en-ZA" sz="1800" dirty="0"/>
              <a:t>it at:  </a:t>
            </a:r>
            <a:r>
              <a:rPr lang="en-ZA" sz="1800" u="sng" dirty="0">
                <a:hlinkClick r:id="rId3"/>
              </a:rPr>
              <a:t>http://</a:t>
            </a:r>
            <a:r>
              <a:rPr lang="en-ZA" sz="1800" u="sng" dirty="0" smtClean="0">
                <a:hlinkClick r:id="rId3"/>
              </a:rPr>
              <a:t>www.amazon.co.uk/Emotional-Alchemy-Your-Mind-Heart/dp/1844130452</a:t>
            </a:r>
            <a:r>
              <a:rPr lang="en-ZA" sz="1800" u="sng" dirty="0" smtClean="0"/>
              <a:t> </a:t>
            </a:r>
            <a:endParaRPr lang="en-ZA" sz="1800" dirty="0"/>
          </a:p>
          <a:p>
            <a:pPr marL="0" indent="0">
              <a:lnSpc>
                <a:spcPct val="100000"/>
              </a:lnSpc>
              <a:spcBef>
                <a:spcPts val="0"/>
              </a:spcBef>
              <a:buNone/>
            </a:pPr>
            <a:endParaRPr lang="en-GB" sz="18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8327" y="3036498"/>
            <a:ext cx="2270945" cy="355947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336" y="292244"/>
            <a:ext cx="2463902" cy="3433006"/>
          </a:xfrm>
          <a:prstGeom prst="rect">
            <a:avLst/>
          </a:prstGeom>
        </p:spPr>
      </p:pic>
    </p:spTree>
    <p:extLst>
      <p:ext uri="{BB962C8B-B14F-4D97-AF65-F5344CB8AC3E}">
        <p14:creationId xmlns:p14="http://schemas.microsoft.com/office/powerpoint/2010/main" val="116867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15400" y="127289"/>
            <a:ext cx="3031510" cy="329911"/>
          </a:xfrm>
        </p:spPr>
        <p:txBody>
          <a:bodyPr>
            <a:normAutofit/>
          </a:bodyPr>
          <a:lstStyle/>
          <a:p>
            <a:pPr algn="r"/>
            <a:r>
              <a:rPr lang="en-ZA" sz="1400" dirty="0" smtClean="0"/>
              <a:t>Books on schema therapy page </a:t>
            </a:r>
            <a:r>
              <a:rPr lang="en-ZA" sz="1400" dirty="0" smtClean="0"/>
              <a:t>7</a:t>
            </a:r>
            <a:endParaRPr lang="en-ZA" sz="1400" dirty="0"/>
          </a:p>
        </p:txBody>
      </p:sp>
      <p:sp>
        <p:nvSpPr>
          <p:cNvPr id="3" name="Content Placeholder 2"/>
          <p:cNvSpPr>
            <a:spLocks noGrp="1"/>
          </p:cNvSpPr>
          <p:nvPr>
            <p:ph idx="1"/>
          </p:nvPr>
        </p:nvSpPr>
        <p:spPr>
          <a:xfrm>
            <a:off x="2786332" y="580805"/>
            <a:ext cx="9082940" cy="2334923"/>
          </a:xfrm>
        </p:spPr>
        <p:txBody>
          <a:bodyPr>
            <a:noAutofit/>
          </a:bodyPr>
          <a:lstStyle/>
          <a:p>
            <a:pPr marL="0" indent="0">
              <a:spcBef>
                <a:spcPts val="0"/>
              </a:spcBef>
              <a:buNone/>
            </a:pPr>
            <a:r>
              <a:rPr lang="en-ZA" sz="1800" dirty="0"/>
              <a:t>Young, J. E. (1999). </a:t>
            </a:r>
            <a:r>
              <a:rPr lang="en-ZA" sz="1800" i="1" dirty="0"/>
              <a:t>Cognitive therapy for personality disorders:  A schema-focused approach</a:t>
            </a:r>
            <a:r>
              <a:rPr lang="en-ZA" sz="1800" dirty="0"/>
              <a:t>. (3rd ed.) Sarasota FL: Professional Resource Press</a:t>
            </a:r>
            <a:r>
              <a:rPr lang="en-ZA" sz="1800" dirty="0" smtClean="0"/>
              <a:t>.</a:t>
            </a:r>
          </a:p>
          <a:p>
            <a:pPr marL="0" indent="0">
              <a:spcBef>
                <a:spcPts val="0"/>
              </a:spcBef>
              <a:buNone/>
            </a:pPr>
            <a:r>
              <a:rPr lang="en-ZA" sz="1800" dirty="0" smtClean="0">
                <a:solidFill>
                  <a:srgbClr val="000080"/>
                </a:solidFill>
                <a:latin typeface="Calibri" panose="020F0502020204030204" pitchFamily="34" charset="0"/>
              </a:rPr>
              <a:t>Third </a:t>
            </a:r>
            <a:r>
              <a:rPr lang="en-ZA" sz="1800" dirty="0">
                <a:solidFill>
                  <a:srgbClr val="000080"/>
                </a:solidFill>
                <a:latin typeface="Calibri" panose="020F0502020204030204" pitchFamily="34" charset="0"/>
              </a:rPr>
              <a:t>edition of Young’s first book on schema therapy (first edition published in 1989). </a:t>
            </a:r>
            <a:r>
              <a:rPr lang="en-ZA" sz="1800" dirty="0" smtClean="0">
                <a:solidFill>
                  <a:srgbClr val="000080"/>
                </a:solidFill>
                <a:latin typeface="Calibri" panose="020F0502020204030204" pitchFamily="34" charset="0"/>
              </a:rPr>
              <a:t>Still </a:t>
            </a:r>
            <a:r>
              <a:rPr lang="en-ZA" sz="1800" dirty="0">
                <a:solidFill>
                  <a:srgbClr val="000080"/>
                </a:solidFill>
                <a:latin typeface="Calibri" panose="020F0502020204030204" pitchFamily="34" charset="0"/>
              </a:rPr>
              <a:t>worth reading </a:t>
            </a:r>
            <a:r>
              <a:rPr lang="en-ZA" sz="1800" dirty="0" smtClean="0">
                <a:solidFill>
                  <a:srgbClr val="000080"/>
                </a:solidFill>
                <a:latin typeface="Calibri" panose="020F0502020204030204" pitchFamily="34" charset="0"/>
              </a:rPr>
              <a:t>as the concepts are built round a very </a:t>
            </a:r>
            <a:r>
              <a:rPr lang="en-ZA" sz="1800" dirty="0">
                <a:solidFill>
                  <a:srgbClr val="000080"/>
                </a:solidFill>
                <a:latin typeface="Calibri" panose="020F0502020204030204" pitchFamily="34" charset="0"/>
              </a:rPr>
              <a:t>clear case </a:t>
            </a:r>
            <a:r>
              <a:rPr lang="en-ZA" sz="1800" dirty="0" smtClean="0">
                <a:solidFill>
                  <a:srgbClr val="000080"/>
                </a:solidFill>
                <a:latin typeface="Calibri" panose="020F0502020204030204" pitchFamily="34" charset="0"/>
              </a:rPr>
              <a:t>study.  Much </a:t>
            </a:r>
            <a:r>
              <a:rPr lang="en-ZA" sz="1800" dirty="0">
                <a:solidFill>
                  <a:srgbClr val="000080"/>
                </a:solidFill>
                <a:latin typeface="Calibri" panose="020F0502020204030204" pitchFamily="34" charset="0"/>
              </a:rPr>
              <a:t>of </a:t>
            </a:r>
            <a:r>
              <a:rPr lang="en-ZA" sz="1800" dirty="0" smtClean="0">
                <a:solidFill>
                  <a:srgbClr val="000080"/>
                </a:solidFill>
                <a:latin typeface="Calibri" panose="020F0502020204030204" pitchFamily="34" charset="0"/>
              </a:rPr>
              <a:t>the material has </a:t>
            </a:r>
            <a:r>
              <a:rPr lang="en-ZA" sz="1800" dirty="0">
                <a:solidFill>
                  <a:srgbClr val="000080"/>
                </a:solidFill>
                <a:latin typeface="Calibri" panose="020F0502020204030204" pitchFamily="34" charset="0"/>
              </a:rPr>
              <a:t>been incorporated into Young, </a:t>
            </a:r>
            <a:r>
              <a:rPr lang="en-ZA" sz="1800" dirty="0" err="1">
                <a:solidFill>
                  <a:srgbClr val="000080"/>
                </a:solidFill>
                <a:latin typeface="Calibri" panose="020F0502020204030204" pitchFamily="34" charset="0"/>
              </a:rPr>
              <a:t>Klosko</a:t>
            </a:r>
            <a:r>
              <a:rPr lang="en-ZA" sz="1800" dirty="0">
                <a:solidFill>
                  <a:srgbClr val="000080"/>
                </a:solidFill>
                <a:latin typeface="Calibri" panose="020F0502020204030204" pitchFamily="34" charset="0"/>
              </a:rPr>
              <a:t> &amp; </a:t>
            </a:r>
            <a:r>
              <a:rPr lang="en-ZA" sz="1800" dirty="0" err="1">
                <a:solidFill>
                  <a:srgbClr val="000080"/>
                </a:solidFill>
                <a:latin typeface="Calibri" panose="020F0502020204030204" pitchFamily="34" charset="0"/>
              </a:rPr>
              <a:t>Weishaar</a:t>
            </a:r>
            <a:r>
              <a:rPr lang="en-ZA" sz="1800" dirty="0">
                <a:solidFill>
                  <a:srgbClr val="000080"/>
                </a:solidFill>
                <a:latin typeface="Calibri" panose="020F0502020204030204" pitchFamily="34" charset="0"/>
              </a:rPr>
              <a:t> (2003</a:t>
            </a:r>
            <a:r>
              <a:rPr lang="en-ZA" sz="1800" dirty="0" smtClean="0">
                <a:solidFill>
                  <a:srgbClr val="000080"/>
                </a:solidFill>
                <a:latin typeface="Calibri" panose="020F0502020204030204" pitchFamily="34" charset="0"/>
              </a:rPr>
              <a:t>).</a:t>
            </a:r>
            <a:r>
              <a:rPr lang="en-ZA" sz="1800" dirty="0"/>
              <a:t> </a:t>
            </a:r>
            <a:endParaRPr lang="en-ZA" sz="1800" dirty="0" smtClean="0"/>
          </a:p>
          <a:p>
            <a:pPr marL="0" indent="0">
              <a:spcBef>
                <a:spcPts val="0"/>
              </a:spcBef>
              <a:buNone/>
            </a:pPr>
            <a:r>
              <a:rPr lang="en-ZA" sz="1800" dirty="0" smtClean="0"/>
              <a:t>See </a:t>
            </a:r>
            <a:r>
              <a:rPr lang="en-ZA" sz="1800" dirty="0"/>
              <a:t>it at: </a:t>
            </a:r>
            <a:endParaRPr lang="en-ZA" sz="1800" dirty="0" smtClean="0"/>
          </a:p>
          <a:p>
            <a:pPr marL="0" indent="0">
              <a:spcBef>
                <a:spcPts val="0"/>
              </a:spcBef>
              <a:buNone/>
            </a:pPr>
            <a:r>
              <a:rPr lang="en-ZA" sz="1800" u="sng" dirty="0" smtClean="0">
                <a:hlinkClick r:id="rId2"/>
              </a:rPr>
              <a:t>http</a:t>
            </a:r>
            <a:r>
              <a:rPr lang="en-ZA" sz="1800" u="sng" dirty="0">
                <a:hlinkClick r:id="rId2"/>
              </a:rPr>
              <a:t>://www.amazon.co.uk/Cognitive-Therapy-Personality-Disorders-Schema-Focused/dp/1568870477</a:t>
            </a:r>
            <a:endParaRPr lang="en-ZA" sz="18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056" y="348650"/>
            <a:ext cx="1935823" cy="2987381"/>
          </a:xfrm>
          <a:prstGeom prst="rect">
            <a:avLst/>
          </a:prstGeom>
        </p:spPr>
      </p:pic>
    </p:spTree>
    <p:extLst>
      <p:ext uri="{BB962C8B-B14F-4D97-AF65-F5344CB8AC3E}">
        <p14:creationId xmlns:p14="http://schemas.microsoft.com/office/powerpoint/2010/main" val="4244341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15400" y="127289"/>
            <a:ext cx="3031510" cy="329911"/>
          </a:xfrm>
        </p:spPr>
        <p:txBody>
          <a:bodyPr>
            <a:normAutofit/>
          </a:bodyPr>
          <a:lstStyle/>
          <a:p>
            <a:pPr algn="r"/>
            <a:r>
              <a:rPr lang="en-ZA" sz="1400" dirty="0" smtClean="0"/>
              <a:t>Books on schema therapy page </a:t>
            </a:r>
            <a:r>
              <a:rPr lang="en-ZA" sz="1400" dirty="0" smtClean="0"/>
              <a:t>8</a:t>
            </a:r>
            <a:endParaRPr lang="en-ZA" sz="1400" dirty="0"/>
          </a:p>
        </p:txBody>
      </p:sp>
      <p:sp>
        <p:nvSpPr>
          <p:cNvPr id="3" name="Content Placeholder 2"/>
          <p:cNvSpPr>
            <a:spLocks noGrp="1"/>
          </p:cNvSpPr>
          <p:nvPr>
            <p:ph idx="1"/>
          </p:nvPr>
        </p:nvSpPr>
        <p:spPr>
          <a:xfrm>
            <a:off x="2181225" y="871282"/>
            <a:ext cx="9537085" cy="1542714"/>
          </a:xfrm>
        </p:spPr>
        <p:txBody>
          <a:bodyPr>
            <a:noAutofit/>
          </a:bodyPr>
          <a:lstStyle/>
          <a:p>
            <a:pPr marL="0" indent="0">
              <a:buNone/>
            </a:pPr>
            <a:r>
              <a:rPr lang="en-ZA" sz="1800" dirty="0" smtClean="0">
                <a:latin typeface="Calibri" panose="020F0502020204030204" pitchFamily="34" charset="0"/>
              </a:rPr>
              <a:t>Loose</a:t>
            </a:r>
            <a:r>
              <a:rPr lang="en-ZA" sz="1800" dirty="0">
                <a:latin typeface="Calibri" panose="020F0502020204030204" pitchFamily="34" charset="0"/>
              </a:rPr>
              <a:t>, C., </a:t>
            </a:r>
            <a:r>
              <a:rPr lang="en-ZA" sz="1800" dirty="0" err="1">
                <a:latin typeface="Calibri" panose="020F0502020204030204" pitchFamily="34" charset="0"/>
              </a:rPr>
              <a:t>Graaf</a:t>
            </a:r>
            <a:r>
              <a:rPr lang="en-ZA" sz="1800" dirty="0">
                <a:latin typeface="Calibri" panose="020F0502020204030204" pitchFamily="34" charset="0"/>
              </a:rPr>
              <a:t>, P., &amp; </a:t>
            </a:r>
            <a:r>
              <a:rPr lang="en-ZA" sz="1800" dirty="0" err="1">
                <a:latin typeface="Calibri" panose="020F0502020204030204" pitchFamily="34" charset="0"/>
              </a:rPr>
              <a:t>Zarbock</a:t>
            </a:r>
            <a:r>
              <a:rPr lang="en-ZA" sz="1800" dirty="0">
                <a:latin typeface="Calibri" panose="020F0502020204030204" pitchFamily="34" charset="0"/>
              </a:rPr>
              <a:t>, G. (2013). </a:t>
            </a:r>
            <a:r>
              <a:rPr lang="de-DE" sz="1800" i="1" dirty="0">
                <a:latin typeface="Calibri" panose="020F0502020204030204" pitchFamily="34" charset="0"/>
              </a:rPr>
              <a:t>Schematherapie mit Kindern und Jugendlichen</a:t>
            </a:r>
            <a:r>
              <a:rPr lang="en-US" sz="1800" dirty="0">
                <a:latin typeface="Calibri" panose="020F0502020204030204" pitchFamily="34" charset="0"/>
              </a:rPr>
              <a:t>. Basel: </a:t>
            </a:r>
            <a:r>
              <a:rPr lang="en-US" sz="1800" dirty="0" err="1">
                <a:latin typeface="Calibri" panose="020F0502020204030204" pitchFamily="34" charset="0"/>
              </a:rPr>
              <a:t>Beltz</a:t>
            </a:r>
            <a:r>
              <a:rPr lang="en-US" sz="1800" dirty="0">
                <a:latin typeface="Calibri" panose="020F0502020204030204" pitchFamily="34" charset="0"/>
              </a:rPr>
              <a:t>.</a:t>
            </a:r>
          </a:p>
          <a:p>
            <a:pPr marL="0" indent="0">
              <a:spcBef>
                <a:spcPts val="0"/>
              </a:spcBef>
              <a:buNone/>
            </a:pPr>
            <a:r>
              <a:rPr lang="en-ZA" sz="1800" dirty="0" smtClean="0">
                <a:solidFill>
                  <a:srgbClr val="000080"/>
                </a:solidFill>
                <a:latin typeface="Calibri" panose="020F0502020204030204" pitchFamily="34" charset="0"/>
              </a:rPr>
              <a:t>Christof Loose and colleagues’ influential book on schema therapy for children and adolescents.  The English translation is on its way and eagerly awaited!</a:t>
            </a:r>
            <a:r>
              <a:rPr lang="en-ZA" sz="1800" i="0" u="none" strike="noStrike" baseline="0" dirty="0" smtClean="0">
                <a:solidFill>
                  <a:srgbClr val="000080"/>
                </a:solidFill>
                <a:latin typeface="Calibri" panose="020F0502020204030204" pitchFamily="34" charset="0"/>
              </a:rPr>
              <a:t> </a:t>
            </a:r>
          </a:p>
          <a:p>
            <a:pPr marL="0" indent="0">
              <a:spcBef>
                <a:spcPts val="0"/>
              </a:spcBef>
              <a:buNone/>
            </a:pPr>
            <a:r>
              <a:rPr lang="en-ZA" sz="1800" dirty="0" smtClean="0">
                <a:latin typeface="Calibri" panose="020F0502020204030204" pitchFamily="34" charset="0"/>
              </a:rPr>
              <a:t>See </a:t>
            </a:r>
            <a:r>
              <a:rPr lang="en-ZA" sz="1800" dirty="0">
                <a:latin typeface="Calibri" panose="020F0502020204030204" pitchFamily="34" charset="0"/>
              </a:rPr>
              <a:t>it at:  </a:t>
            </a:r>
            <a:endParaRPr lang="en-ZA" sz="1800" dirty="0" smtClean="0">
              <a:latin typeface="Calibri" panose="020F0502020204030204" pitchFamily="34" charset="0"/>
            </a:endParaRPr>
          </a:p>
          <a:p>
            <a:pPr marL="0" indent="0">
              <a:spcBef>
                <a:spcPts val="0"/>
              </a:spcBef>
              <a:buNone/>
            </a:pPr>
            <a:r>
              <a:rPr lang="en-ZA" sz="1800" u="sng" dirty="0" smtClean="0">
                <a:solidFill>
                  <a:srgbClr val="0000FF"/>
                </a:solidFill>
                <a:latin typeface="Calibri" panose="020F0502020204030204" pitchFamily="34" charset="0"/>
              </a:rPr>
              <a:t>http</a:t>
            </a:r>
            <a:r>
              <a:rPr lang="en-ZA" sz="1800" u="sng" dirty="0">
                <a:solidFill>
                  <a:srgbClr val="0000FF"/>
                </a:solidFill>
                <a:latin typeface="Calibri" panose="020F0502020204030204" pitchFamily="34" charset="0"/>
              </a:rPr>
              <a:t>://</a:t>
            </a:r>
            <a:r>
              <a:rPr lang="en-ZA" sz="1800" u="sng" dirty="0" smtClean="0">
                <a:solidFill>
                  <a:srgbClr val="0000FF"/>
                </a:solidFill>
                <a:latin typeface="Calibri" panose="020F0502020204030204" pitchFamily="34" charset="0"/>
              </a:rPr>
              <a:t>www.amazon.co.uk/Schematherapie-Kindern-Jugendlichen-Christof-Loose/dp/3621280146/</a:t>
            </a:r>
            <a:endParaRPr lang="en-ZA" sz="1800" dirty="0"/>
          </a:p>
        </p:txBody>
      </p:sp>
      <p:sp>
        <p:nvSpPr>
          <p:cNvPr id="5" name="Content Placeholder 2"/>
          <p:cNvSpPr txBox="1">
            <a:spLocks/>
          </p:cNvSpPr>
          <p:nvPr/>
        </p:nvSpPr>
        <p:spPr>
          <a:xfrm>
            <a:off x="373183" y="2828078"/>
            <a:ext cx="9713343" cy="13988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ZA" sz="1800" dirty="0" err="1" smtClean="0"/>
              <a:t>Zarbock</a:t>
            </a:r>
            <a:r>
              <a:rPr lang="en-ZA" sz="1800" dirty="0" smtClean="0"/>
              <a:t>, G. </a:t>
            </a:r>
            <a:r>
              <a:rPr lang="en-ZA" sz="1800" dirty="0"/>
              <a:t>(</a:t>
            </a:r>
            <a:r>
              <a:rPr lang="en-ZA" sz="1800" dirty="0" smtClean="0"/>
              <a:t>2014). </a:t>
            </a:r>
            <a:r>
              <a:rPr lang="de-DE" sz="1800" i="1" dirty="0"/>
              <a:t>Einladung zur Schematherapie: Grundlagen, Konzepte, </a:t>
            </a:r>
            <a:r>
              <a:rPr lang="de-DE" sz="1800" i="1" dirty="0" smtClean="0"/>
              <a:t>Anwendung</a:t>
            </a:r>
            <a:r>
              <a:rPr lang="en-ZA" sz="1800" i="1" dirty="0" smtClean="0"/>
              <a:t>. </a:t>
            </a:r>
            <a:r>
              <a:rPr lang="en-ZA" sz="1800" dirty="0" smtClean="0"/>
              <a:t>Basel: </a:t>
            </a:r>
            <a:r>
              <a:rPr lang="en-ZA" sz="1800" dirty="0" err="1" smtClean="0"/>
              <a:t>Beltz</a:t>
            </a:r>
            <a:r>
              <a:rPr lang="en-ZA" sz="1800" dirty="0" smtClean="0"/>
              <a:t>.</a:t>
            </a:r>
            <a:endParaRPr lang="en-GB" sz="1800" dirty="0"/>
          </a:p>
          <a:p>
            <a:pPr marL="0" indent="0">
              <a:lnSpc>
                <a:spcPct val="100000"/>
              </a:lnSpc>
              <a:spcBef>
                <a:spcPts val="0"/>
              </a:spcBef>
              <a:buNone/>
            </a:pPr>
            <a:r>
              <a:rPr lang="en-ZA" sz="1800" dirty="0" smtClean="0">
                <a:solidFill>
                  <a:srgbClr val="000080"/>
                </a:solidFill>
                <a:latin typeface="Calibri" panose="020F0502020204030204" pitchFamily="34" charset="0"/>
              </a:rPr>
              <a:t>A book that focuses on how to develop as a schema therapist.</a:t>
            </a:r>
          </a:p>
          <a:p>
            <a:pPr marL="0" indent="0">
              <a:lnSpc>
                <a:spcPct val="100000"/>
              </a:lnSpc>
              <a:spcBef>
                <a:spcPts val="0"/>
              </a:spcBef>
              <a:buNone/>
            </a:pPr>
            <a:r>
              <a:rPr lang="en-GB" sz="1800" dirty="0" smtClean="0"/>
              <a:t>See </a:t>
            </a:r>
            <a:r>
              <a:rPr lang="en-GB" sz="1800" dirty="0"/>
              <a:t>it at</a:t>
            </a:r>
            <a:r>
              <a:rPr lang="en-GB" sz="1800" dirty="0" smtClean="0"/>
              <a:t>: </a:t>
            </a:r>
          </a:p>
          <a:p>
            <a:pPr marL="0" indent="0">
              <a:lnSpc>
                <a:spcPct val="100000"/>
              </a:lnSpc>
              <a:spcBef>
                <a:spcPts val="0"/>
              </a:spcBef>
              <a:buNone/>
            </a:pPr>
            <a:r>
              <a:rPr lang="en-GB" sz="1800" u="sng" dirty="0" smtClean="0">
                <a:hlinkClick r:id="rId2"/>
              </a:rPr>
              <a:t>http</a:t>
            </a:r>
            <a:r>
              <a:rPr lang="en-GB" sz="1800" u="sng" dirty="0">
                <a:hlinkClick r:id="rId2"/>
              </a:rPr>
              <a:t>://</a:t>
            </a:r>
            <a:r>
              <a:rPr lang="en-GB" sz="1800" u="sng" dirty="0" smtClean="0">
                <a:hlinkClick r:id="rId2"/>
              </a:rPr>
              <a:t>www.amazon.co.uk/Einladung-zur-Schematherapie-Grundlagen-Anwendung/dp/3621281347/</a:t>
            </a:r>
            <a:r>
              <a:rPr lang="en-GB" sz="1800" u="sng" dirty="0" smtClean="0"/>
              <a:t> </a:t>
            </a:r>
            <a:endParaRPr lang="en-GB" sz="1800" dirty="0"/>
          </a:p>
        </p:txBody>
      </p:sp>
      <p:sp>
        <p:nvSpPr>
          <p:cNvPr id="8" name="Content Placeholder 2"/>
          <p:cNvSpPr txBox="1">
            <a:spLocks/>
          </p:cNvSpPr>
          <p:nvPr/>
        </p:nvSpPr>
        <p:spPr>
          <a:xfrm>
            <a:off x="1850095" y="4492044"/>
            <a:ext cx="9959468" cy="17090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ZA" sz="1800" dirty="0" smtClean="0">
                <a:solidFill>
                  <a:srgbClr val="000080"/>
                </a:solidFill>
                <a:latin typeface="Calibri" panose="020F0502020204030204" pitchFamily="34" charset="0"/>
              </a:rPr>
              <a:t>This well established manual is already into its second edition.</a:t>
            </a:r>
            <a:endParaRPr lang="en-ZA" sz="1800" b="0" i="0" u="none" strike="noStrike" baseline="0" dirty="0" smtClean="0">
              <a:latin typeface="Calibri" panose="020F0502020204030204" pitchFamily="34" charset="0"/>
            </a:endParaRPr>
          </a:p>
          <a:p>
            <a:pPr marL="0" indent="0">
              <a:buNone/>
            </a:pPr>
            <a:r>
              <a:rPr lang="de-DE" sz="1800" dirty="0"/>
              <a:t>Roediger, E, (2011).  </a:t>
            </a:r>
            <a:r>
              <a:rPr lang="de-DE" sz="1800" i="1" dirty="0"/>
              <a:t>Praxis der Schematherapie: Lehrbuch zu Grundlagen, Modell und Anwendung </a:t>
            </a:r>
            <a:r>
              <a:rPr lang="de-DE" sz="1800" dirty="0"/>
              <a:t>(2</a:t>
            </a:r>
            <a:r>
              <a:rPr lang="de-DE" sz="1800" baseline="30000" dirty="0"/>
              <a:t>nd</a:t>
            </a:r>
            <a:r>
              <a:rPr lang="de-DE" sz="1800" dirty="0"/>
              <a:t> edition).  Schattauer Gmbh.</a:t>
            </a:r>
          </a:p>
          <a:p>
            <a:pPr marL="0" indent="0">
              <a:buNone/>
            </a:pPr>
            <a:r>
              <a:rPr lang="en-ZA" sz="1800" dirty="0" smtClean="0"/>
              <a:t>See </a:t>
            </a:r>
            <a:r>
              <a:rPr lang="en-ZA" sz="1800" dirty="0"/>
              <a:t>it at:  </a:t>
            </a:r>
            <a:endParaRPr lang="en-ZA" sz="1800" dirty="0" smtClean="0"/>
          </a:p>
          <a:p>
            <a:pPr marL="0" indent="0">
              <a:buNone/>
            </a:pPr>
            <a:r>
              <a:rPr lang="en-ZA" sz="1800" u="sng" dirty="0" smtClean="0">
                <a:hlinkClick r:id="rId3"/>
              </a:rPr>
              <a:t>http</a:t>
            </a:r>
            <a:r>
              <a:rPr lang="en-ZA" sz="1800" u="sng" dirty="0">
                <a:hlinkClick r:id="rId3"/>
              </a:rPr>
              <a:t>://www.amazon.co.uk/Praxis-Schematherapie-Lehrbuch-Grundlagen-Anwendung/dp/3794527674</a:t>
            </a:r>
            <a:endParaRPr lang="en-GB" sz="1800" dirty="0">
              <a:hlinkClick r:id="rId4"/>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313" y="4304528"/>
            <a:ext cx="1469942" cy="2314575"/>
          </a:xfrm>
          <a:prstGeom prst="rect">
            <a:avLst/>
          </a:prstGeom>
        </p:spPr>
      </p:pic>
      <p:sp>
        <p:nvSpPr>
          <p:cNvPr id="14" name="Title 1"/>
          <p:cNvSpPr txBox="1">
            <a:spLocks/>
          </p:cNvSpPr>
          <p:nvPr/>
        </p:nvSpPr>
        <p:spPr>
          <a:xfrm>
            <a:off x="2399391" y="215676"/>
            <a:ext cx="9410172" cy="65560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3600" b="1" dirty="0" smtClean="0">
                <a:solidFill>
                  <a:srgbClr val="000080"/>
                </a:solidFill>
                <a:latin typeface="Calibri" panose="020F0502020204030204" pitchFamily="34" charset="0"/>
              </a:rPr>
              <a:t>BOOKS </a:t>
            </a:r>
            <a:r>
              <a:rPr lang="en-ZA" sz="3600" b="1" dirty="0">
                <a:solidFill>
                  <a:srgbClr val="000080"/>
                </a:solidFill>
                <a:latin typeface="Calibri" panose="020F0502020204030204" pitchFamily="34" charset="0"/>
              </a:rPr>
              <a:t>I</a:t>
            </a:r>
            <a:r>
              <a:rPr lang="en-ZA" sz="3600" b="1" dirty="0" smtClean="0">
                <a:solidFill>
                  <a:srgbClr val="000080"/>
                </a:solidFill>
                <a:latin typeface="Calibri" panose="020F0502020204030204" pitchFamily="34" charset="0"/>
              </a:rPr>
              <a:t>N GERMAN</a:t>
            </a:r>
            <a:r>
              <a:rPr lang="en-ZA" dirty="0" smtClean="0">
                <a:solidFill>
                  <a:srgbClr val="000080"/>
                </a:solidFill>
                <a:latin typeface="Calibri" panose="020F0502020204030204" pitchFamily="34" charset="0"/>
              </a:rPr>
              <a:t/>
            </a:r>
            <a:br>
              <a:rPr lang="en-ZA" dirty="0" smtClean="0">
                <a:solidFill>
                  <a:srgbClr val="000080"/>
                </a:solidFill>
                <a:latin typeface="Calibri" panose="020F0502020204030204" pitchFamily="34" charset="0"/>
              </a:rPr>
            </a:br>
            <a:r>
              <a:rPr lang="en-GB" sz="2600" i="1" dirty="0" smtClean="0">
                <a:solidFill>
                  <a:schemeClr val="tx2"/>
                </a:solidFill>
                <a:latin typeface="Calibri" panose="020F0502020204030204" pitchFamily="34" charset="0"/>
              </a:rPr>
              <a:t>There is also a large number of other books in German (and Dutch). Here are some examples:</a:t>
            </a:r>
            <a:endParaRPr lang="en-ZA" sz="5100" dirty="0">
              <a:solidFill>
                <a:schemeClr val="tx2"/>
              </a:solidFill>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6526" y="2413996"/>
            <a:ext cx="1723037" cy="2484529"/>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6982" y="183972"/>
            <a:ext cx="1752094" cy="2537098"/>
          </a:xfrm>
          <a:prstGeom prst="rect">
            <a:avLst/>
          </a:prstGeom>
        </p:spPr>
      </p:pic>
    </p:spTree>
    <p:extLst>
      <p:ext uri="{BB962C8B-B14F-4D97-AF65-F5344CB8AC3E}">
        <p14:creationId xmlns:p14="http://schemas.microsoft.com/office/powerpoint/2010/main" val="12315441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1906</TotalTime>
  <Words>1312</Words>
  <Application>Microsoft Office PowerPoint</Application>
  <PresentationFormat>Widescreen</PresentationFormat>
  <Paragraphs>75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A SELECTION OF BOOKS ON SCHEMA THERAPY David Edwards May 2015</vt:lpstr>
      <vt:lpstr>Books on schema therapy page 2</vt:lpstr>
      <vt:lpstr>Books on schema therapy page 3</vt:lpstr>
      <vt:lpstr>Books on schema therapy page 4</vt:lpstr>
      <vt:lpstr>Books on schema therapy page 5</vt:lpstr>
      <vt:lpstr>Books on schema therapy page 6</vt:lpstr>
      <vt:lpstr>Books on schema therapy page 7</vt:lpstr>
      <vt:lpstr>Books on schema therapy page 8</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SELECTION OF BOOKS ON SCHEMA THERAPY David Edwards June 2014</dc:title>
  <dc:creator>David Edwards</dc:creator>
  <cp:lastModifiedBy>David Edwards</cp:lastModifiedBy>
  <cp:revision>42</cp:revision>
  <dcterms:created xsi:type="dcterms:W3CDTF">2014-05-26T07:12:06Z</dcterms:created>
  <dcterms:modified xsi:type="dcterms:W3CDTF">2015-05-18T17:19:57Z</dcterms:modified>
</cp:coreProperties>
</file>